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 id="2147483706" r:id="rId2"/>
  </p:sldMasterIdLst>
  <p:notesMasterIdLst>
    <p:notesMasterId r:id="rId57"/>
  </p:notesMasterIdLst>
  <p:sldIdLst>
    <p:sldId id="256" r:id="rId3"/>
    <p:sldId id="257" r:id="rId4"/>
    <p:sldId id="258" r:id="rId5"/>
    <p:sldId id="261" r:id="rId6"/>
    <p:sldId id="259" r:id="rId7"/>
    <p:sldId id="296" r:id="rId8"/>
    <p:sldId id="260" r:id="rId9"/>
    <p:sldId id="263" r:id="rId10"/>
    <p:sldId id="262" r:id="rId11"/>
    <p:sldId id="264" r:id="rId12"/>
    <p:sldId id="265" r:id="rId13"/>
    <p:sldId id="266" r:id="rId14"/>
    <p:sldId id="268" r:id="rId15"/>
    <p:sldId id="269" r:id="rId16"/>
    <p:sldId id="271" r:id="rId17"/>
    <p:sldId id="267" r:id="rId18"/>
    <p:sldId id="289" r:id="rId19"/>
    <p:sldId id="302" r:id="rId20"/>
    <p:sldId id="270" r:id="rId21"/>
    <p:sldId id="273" r:id="rId22"/>
    <p:sldId id="274" r:id="rId23"/>
    <p:sldId id="275" r:id="rId24"/>
    <p:sldId id="279" r:id="rId25"/>
    <p:sldId id="300" r:id="rId26"/>
    <p:sldId id="280" r:id="rId27"/>
    <p:sldId id="281" r:id="rId28"/>
    <p:sldId id="301" r:id="rId29"/>
    <p:sldId id="282" r:id="rId30"/>
    <p:sldId id="276" r:id="rId31"/>
    <p:sldId id="277" r:id="rId32"/>
    <p:sldId id="278" r:id="rId33"/>
    <p:sldId id="290" r:id="rId34"/>
    <p:sldId id="299" r:id="rId35"/>
    <p:sldId id="291" r:id="rId36"/>
    <p:sldId id="303" r:id="rId37"/>
    <p:sldId id="304" r:id="rId38"/>
    <p:sldId id="305" r:id="rId39"/>
    <p:sldId id="306" r:id="rId40"/>
    <p:sldId id="307" r:id="rId41"/>
    <p:sldId id="310" r:id="rId42"/>
    <p:sldId id="311" r:id="rId43"/>
    <p:sldId id="292" r:id="rId44"/>
    <p:sldId id="297" r:id="rId45"/>
    <p:sldId id="293" r:id="rId46"/>
    <p:sldId id="294" r:id="rId47"/>
    <p:sldId id="298" r:id="rId48"/>
    <p:sldId id="295" r:id="rId49"/>
    <p:sldId id="308" r:id="rId50"/>
    <p:sldId id="309" r:id="rId51"/>
    <p:sldId id="283" r:id="rId52"/>
    <p:sldId id="285" r:id="rId53"/>
    <p:sldId id="286" r:id="rId54"/>
    <p:sldId id="287" r:id="rId55"/>
    <p:sldId id="288" r:id="rId5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660"/>
  </p:normalViewPr>
  <p:slideViewPr>
    <p:cSldViewPr snapToGrid="0">
      <p:cViewPr varScale="1">
        <p:scale>
          <a:sx n="86" d="100"/>
          <a:sy n="86" d="100"/>
        </p:scale>
        <p:origin x="71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jpeg>
</file>

<file path=ppt/media/image11.jpeg>
</file>

<file path=ppt/media/image12.gif>
</file>

<file path=ppt/media/image13.jp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png>
</file>

<file path=ppt/media/image28.jpeg>
</file>

<file path=ppt/media/image29.jpeg>
</file>

<file path=ppt/media/image3.png>
</file>

<file path=ppt/media/image30.jpe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jpeg>
</file>

<file path=ppt/media/image42.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96F91E-928F-4FAB-9753-7E03193FFB94}" type="datetimeFigureOut">
              <a:rPr lang="en-IN" smtClean="0"/>
              <a:t>08-06-2023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791BD1-85CB-4A2F-89C5-8C0AC42C05EA}" type="slidenum">
              <a:rPr lang="en-IN" smtClean="0"/>
              <a:t>‹#›</a:t>
            </a:fld>
            <a:endParaRPr lang="en-IN"/>
          </a:p>
        </p:txBody>
      </p:sp>
    </p:spTree>
    <p:extLst>
      <p:ext uri="{BB962C8B-B14F-4D97-AF65-F5344CB8AC3E}">
        <p14:creationId xmlns:p14="http://schemas.microsoft.com/office/powerpoint/2010/main" val="15297236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891481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1397701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A15EE17-89E2-47EE-8A94-2A0CB1B3AD57}"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084592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9810524-6112-426A-AC18-2AD49B5F5025}" type="datetimeFigureOut">
              <a:rPr lang="en-IN" smtClean="0"/>
              <a:t>08-06-2023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541266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9810524-6112-426A-AC18-2AD49B5F5025}" type="datetimeFigureOut">
              <a:rPr lang="en-IN" smtClean="0"/>
              <a:t>08-06-2023</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A15EE17-89E2-47EE-8A94-2A0CB1B3AD57}"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704399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9810524-6112-426A-AC18-2AD49B5F5025}" type="datetimeFigureOut">
              <a:rPr lang="en-IN" smtClean="0"/>
              <a:t>08-06-2023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22637149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37643360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904692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D23C7-C1CE-BEBE-CEC1-BAD1AAF7F2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1279533-DC4F-F065-8A62-F369E4C944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4F52689-D2BF-FE79-855F-BA39F1A07C3A}"/>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a:extLst>
              <a:ext uri="{FF2B5EF4-FFF2-40B4-BE49-F238E27FC236}">
                <a16:creationId xmlns:a16="http://schemas.microsoft.com/office/drawing/2014/main" id="{7F6145EC-2D22-710C-DB8A-557BE5D612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F97BDA-77EF-80DC-68DB-F879D9EDFB2D}"/>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31482723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CA047-3D9F-A4DC-DA55-1954D5D894C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82488F-8B46-E130-8394-C3BE7CD1BC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40F8E9-67C1-E2E9-7514-B67C121FF658}"/>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a:extLst>
              <a:ext uri="{FF2B5EF4-FFF2-40B4-BE49-F238E27FC236}">
                <a16:creationId xmlns:a16="http://schemas.microsoft.com/office/drawing/2014/main" id="{6556BCC7-1BF1-B865-9CBE-62AF8B75AC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0442A2-C4CC-6ACD-BFA8-45DBD6A2BAE6}"/>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18713765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6DBEE-1365-DE70-0C81-A8D5E9DDEA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3348209-DC82-3AAF-A587-7167AB2F8AE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0FA29B-5362-37D1-8E60-99BE924F7019}"/>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a:extLst>
              <a:ext uri="{FF2B5EF4-FFF2-40B4-BE49-F238E27FC236}">
                <a16:creationId xmlns:a16="http://schemas.microsoft.com/office/drawing/2014/main" id="{555BF3F6-8E04-1352-4AEC-BA4D4CDB1E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73E917-63C6-4290-D432-02A5012F11B2}"/>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4089806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1468478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F66B2-6626-80F5-48F5-F2AC3499493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DA4E9FB-EC71-23D7-302F-6B9F7B7669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276F628-6B6D-ADEA-DBAA-3A81EB33176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0C53DAB-9D9B-7A21-0C3F-17A20C8DE0AB}"/>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6" name="Footer Placeholder 5">
            <a:extLst>
              <a:ext uri="{FF2B5EF4-FFF2-40B4-BE49-F238E27FC236}">
                <a16:creationId xmlns:a16="http://schemas.microsoft.com/office/drawing/2014/main" id="{807F88A0-8550-C21A-996D-28A9676D020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67511E2-D515-A105-BF67-57FFE43508FB}"/>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25282813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93111-2140-76AA-416C-E969BA96FC6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716B134-02EC-854C-2AE2-472365BB61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2855C27-D95E-AB78-7A8F-3AF45C15F0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65B9201-66F2-B4FC-1804-C5E0F6CEFA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C7C159-E864-7187-C2EC-CC5CFB69E6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A76C24D-2178-DDEE-696E-CC37C3FECE75}"/>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8" name="Footer Placeholder 7">
            <a:extLst>
              <a:ext uri="{FF2B5EF4-FFF2-40B4-BE49-F238E27FC236}">
                <a16:creationId xmlns:a16="http://schemas.microsoft.com/office/drawing/2014/main" id="{C2B8217E-EC16-0DD3-3965-AB94419B5E0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B81484C-8848-507A-8F46-EE1678F7985D}"/>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29170969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43C2D-41F3-7575-9A22-617023795ED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20D67D5-A397-09F2-8D6A-616045BECFD1}"/>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4" name="Footer Placeholder 3">
            <a:extLst>
              <a:ext uri="{FF2B5EF4-FFF2-40B4-BE49-F238E27FC236}">
                <a16:creationId xmlns:a16="http://schemas.microsoft.com/office/drawing/2014/main" id="{AF326D67-61B5-5D70-C53B-DBBC6B2F683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0D62EDC-D074-1250-C44C-C02D435F8DDE}"/>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204884196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69AC65-97DC-773E-BCD7-827B4BBBBB5E}"/>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3" name="Footer Placeholder 2">
            <a:extLst>
              <a:ext uri="{FF2B5EF4-FFF2-40B4-BE49-F238E27FC236}">
                <a16:creationId xmlns:a16="http://schemas.microsoft.com/office/drawing/2014/main" id="{DB70D5CF-7D64-15D5-B4AC-8A0508A261C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4C2B0AD-C67B-959B-FA43-1BBEDFF57B9B}"/>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29620277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BD93C-0286-AC5C-12D4-CB2E47705A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4D2612B-B90A-E493-CC46-FF54C0C06A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942B6B8-0495-AABA-6B60-28AE9FC83A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C7DC28-2BF1-2125-B00C-CB8704458479}"/>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6" name="Footer Placeholder 5">
            <a:extLst>
              <a:ext uri="{FF2B5EF4-FFF2-40B4-BE49-F238E27FC236}">
                <a16:creationId xmlns:a16="http://schemas.microsoft.com/office/drawing/2014/main" id="{0E162E1F-28D5-1C23-AA22-0FACB122FB6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DB25BC-4A8A-D278-B7F9-E7BA852B324E}"/>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20051645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D9B5E-126F-6AA5-9132-4FCA737987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869A20E-A7DE-65A0-DC51-0D95E0E1F7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963E3F0-1FF2-5C12-6C4A-ACB0CB32A4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748629-3394-702A-DE42-CCC0575A2E1F}"/>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6" name="Footer Placeholder 5">
            <a:extLst>
              <a:ext uri="{FF2B5EF4-FFF2-40B4-BE49-F238E27FC236}">
                <a16:creationId xmlns:a16="http://schemas.microsoft.com/office/drawing/2014/main" id="{4108B1EB-269E-BC25-C60B-BA37D9A89A4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CB65B93-9A8D-19CA-023B-3304EE56111F}"/>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2373404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160EA-5D03-A48F-E0BE-B56F3AD43C8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AB0598D-BAE7-37BC-91A3-F6858C01817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BD668B-5577-DFA7-A40C-D9A08B54A6BB}"/>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a:extLst>
              <a:ext uri="{FF2B5EF4-FFF2-40B4-BE49-F238E27FC236}">
                <a16:creationId xmlns:a16="http://schemas.microsoft.com/office/drawing/2014/main" id="{5B4A4DB6-6781-E53A-2100-CA562454292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87F1F7-AF4D-F3A9-65AF-4390011F1880}"/>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4713510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A55087-6F27-C472-C491-C165910198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B9EA2EE-9612-9AFB-169E-D0FEC81E618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6464E48-FA84-4647-92F0-2ED01DFBE2A5}"/>
              </a:ext>
            </a:extLst>
          </p:cNvPr>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a:extLst>
              <a:ext uri="{FF2B5EF4-FFF2-40B4-BE49-F238E27FC236}">
                <a16:creationId xmlns:a16="http://schemas.microsoft.com/office/drawing/2014/main" id="{822972DF-B869-740A-6EBB-14B7AFCFC0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FD30DC-36F9-C1B3-992C-5CA7D43C202E}"/>
              </a:ext>
            </a:extLst>
          </p:cNvPr>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1295362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9810524-6112-426A-AC18-2AD49B5F5025}" type="datetimeFigureOut">
              <a:rPr lang="en-IN" smtClean="0"/>
              <a:t>08-06-2023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3909921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810524-6112-426A-AC18-2AD49B5F5025}" type="datetimeFigureOut">
              <a:rPr lang="en-IN" smtClean="0"/>
              <a:t>08-06-2023</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3822527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9810524-6112-426A-AC18-2AD49B5F5025}" type="datetimeFigureOut">
              <a:rPr lang="en-IN" smtClean="0"/>
              <a:t>08-06-2023</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11520308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9810524-6112-426A-AC18-2AD49B5F5025}" type="datetimeFigureOut">
              <a:rPr lang="en-IN" smtClean="0"/>
              <a:t>08-06-2023</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1164601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810524-6112-426A-AC18-2AD49B5F5025}" type="datetimeFigureOut">
              <a:rPr lang="en-IN" smtClean="0"/>
              <a:t>08-06-2023</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603873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9810524-6112-426A-AC18-2AD49B5F5025}" type="datetimeFigureOut">
              <a:rPr lang="en-IN" smtClean="0"/>
              <a:t>08-06-2023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683899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9810524-6112-426A-AC18-2AD49B5F5025}" type="datetimeFigureOut">
              <a:rPr lang="en-IN" smtClean="0"/>
              <a:t>08-06-2023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A15EE17-89E2-47EE-8A94-2A0CB1B3AD57}" type="slidenum">
              <a:rPr lang="en-IN" smtClean="0"/>
              <a:t>‹#›</a:t>
            </a:fld>
            <a:endParaRPr lang="en-IN"/>
          </a:p>
        </p:txBody>
      </p:sp>
    </p:spTree>
    <p:extLst>
      <p:ext uri="{BB962C8B-B14F-4D97-AF65-F5344CB8AC3E}">
        <p14:creationId xmlns:p14="http://schemas.microsoft.com/office/powerpoint/2010/main" val="16660576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19810524-6112-426A-AC18-2AD49B5F5025}" type="datetimeFigureOut">
              <a:rPr lang="en-IN" smtClean="0"/>
              <a:t>08-06-2023</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A15EE17-89E2-47EE-8A94-2A0CB1B3AD57}" type="slidenum">
              <a:rPr lang="en-IN" smtClean="0"/>
              <a:t>‹#›</a:t>
            </a:fld>
            <a:endParaRPr lang="en-IN"/>
          </a:p>
        </p:txBody>
      </p:sp>
    </p:spTree>
    <p:extLst>
      <p:ext uri="{BB962C8B-B14F-4D97-AF65-F5344CB8AC3E}">
        <p14:creationId xmlns:p14="http://schemas.microsoft.com/office/powerpoint/2010/main" val="2570992457"/>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5D220A-320D-793F-C6BF-6CF5ECAEA2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700B288-1B28-51A9-BC28-CFC09EA750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F185E0B-3982-F987-93D5-E86222A449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810524-6112-426A-AC18-2AD49B5F5025}" type="datetimeFigureOut">
              <a:rPr lang="en-IN" smtClean="0"/>
              <a:t>08-06-2023</a:t>
            </a:fld>
            <a:endParaRPr lang="en-IN"/>
          </a:p>
        </p:txBody>
      </p:sp>
      <p:sp>
        <p:nvSpPr>
          <p:cNvPr id="5" name="Footer Placeholder 4">
            <a:extLst>
              <a:ext uri="{FF2B5EF4-FFF2-40B4-BE49-F238E27FC236}">
                <a16:creationId xmlns:a16="http://schemas.microsoft.com/office/drawing/2014/main" id="{27D529AD-94E2-6515-978A-CB759A6B43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9E9A7C5-9270-0CE5-9FD0-7C338882D76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15EE17-89E2-47EE-8A94-2A0CB1B3AD57}" type="slidenum">
              <a:rPr lang="en-IN" smtClean="0"/>
              <a:t>‹#›</a:t>
            </a:fld>
            <a:endParaRPr lang="en-IN"/>
          </a:p>
        </p:txBody>
      </p:sp>
    </p:spTree>
    <p:extLst>
      <p:ext uri="{BB962C8B-B14F-4D97-AF65-F5344CB8AC3E}">
        <p14:creationId xmlns:p14="http://schemas.microsoft.com/office/powerpoint/2010/main" val="2951739591"/>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Layout" Target="../slideLayouts/slideLayout18.xml"/><Relationship Id="rId4" Type="http://schemas.openxmlformats.org/officeDocument/2006/relationships/image" Target="../media/image4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48;p1">
            <a:extLst>
              <a:ext uri="{FF2B5EF4-FFF2-40B4-BE49-F238E27FC236}">
                <a16:creationId xmlns:a16="http://schemas.microsoft.com/office/drawing/2014/main" id="{1C655B59-6A00-7DBD-9F86-248F356D7622}"/>
              </a:ext>
            </a:extLst>
          </p:cNvPr>
          <p:cNvGrpSpPr/>
          <p:nvPr/>
        </p:nvGrpSpPr>
        <p:grpSpPr>
          <a:xfrm>
            <a:off x="10153451" y="86237"/>
            <a:ext cx="2050545" cy="1833598"/>
            <a:chOff x="10179579" y="144426"/>
            <a:chExt cx="2009589" cy="1833598"/>
          </a:xfrm>
        </p:grpSpPr>
        <p:sp>
          <p:nvSpPr>
            <p:cNvPr id="5" name="Google Shape;49;p1">
              <a:extLst>
                <a:ext uri="{FF2B5EF4-FFF2-40B4-BE49-F238E27FC236}">
                  <a16:creationId xmlns:a16="http://schemas.microsoft.com/office/drawing/2014/main" id="{05431B26-24E5-DBE6-E90E-F5468FD04BEE}"/>
                </a:ext>
              </a:extLst>
            </p:cNvPr>
            <p:cNvSpPr/>
            <p:nvPr/>
          </p:nvSpPr>
          <p:spPr>
            <a:xfrm>
              <a:off x="10585793" y="609599"/>
              <a:ext cx="1603375" cy="1368425"/>
            </a:xfrm>
            <a:custGeom>
              <a:avLst/>
              <a:gdLst/>
              <a:ahLst/>
              <a:cxnLst/>
              <a:rect l="l" t="t" r="r" b="b"/>
              <a:pathLst>
                <a:path w="1603375" h="1368425" extrusionOk="0">
                  <a:moveTo>
                    <a:pt x="1603006" y="0"/>
                  </a:moveTo>
                  <a:lnTo>
                    <a:pt x="0" y="0"/>
                  </a:lnTo>
                  <a:lnTo>
                    <a:pt x="0" y="800277"/>
                  </a:lnTo>
                  <a:lnTo>
                    <a:pt x="0" y="1368196"/>
                  </a:lnTo>
                  <a:lnTo>
                    <a:pt x="1603006" y="1368196"/>
                  </a:lnTo>
                  <a:lnTo>
                    <a:pt x="1603006" y="800277"/>
                  </a:lnTo>
                  <a:lnTo>
                    <a:pt x="1603006" y="0"/>
                  </a:lnTo>
                  <a:close/>
                </a:path>
              </a:pathLst>
            </a:custGeom>
            <a:solidFill>
              <a:srgbClr val="EF931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tx1"/>
                </a:solidFill>
                <a:latin typeface="Calibri"/>
                <a:ea typeface="Calibri"/>
                <a:cs typeface="Calibri"/>
                <a:sym typeface="Calibri"/>
              </a:endParaRPr>
            </a:p>
          </p:txBody>
        </p:sp>
        <p:sp>
          <p:nvSpPr>
            <p:cNvPr id="6" name="Google Shape;50;p1">
              <a:extLst>
                <a:ext uri="{FF2B5EF4-FFF2-40B4-BE49-F238E27FC236}">
                  <a16:creationId xmlns:a16="http://schemas.microsoft.com/office/drawing/2014/main" id="{867ABCDE-4950-0976-3231-6F4C80401774}"/>
                </a:ext>
              </a:extLst>
            </p:cNvPr>
            <p:cNvSpPr/>
            <p:nvPr/>
          </p:nvSpPr>
          <p:spPr>
            <a:xfrm>
              <a:off x="10179579" y="144426"/>
              <a:ext cx="1076225" cy="126176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tx1"/>
                </a:solidFill>
                <a:latin typeface="Calibri"/>
                <a:ea typeface="Calibri"/>
                <a:cs typeface="Calibri"/>
                <a:sym typeface="Calibri"/>
              </a:endParaRPr>
            </a:p>
          </p:txBody>
        </p:sp>
        <p:sp>
          <p:nvSpPr>
            <p:cNvPr id="7" name="Google Shape;51;p1">
              <a:extLst>
                <a:ext uri="{FF2B5EF4-FFF2-40B4-BE49-F238E27FC236}">
                  <a16:creationId xmlns:a16="http://schemas.microsoft.com/office/drawing/2014/main" id="{8C907A84-A7D6-E7E2-921D-DBB0A3B44825}"/>
                </a:ext>
              </a:extLst>
            </p:cNvPr>
            <p:cNvSpPr/>
            <p:nvPr/>
          </p:nvSpPr>
          <p:spPr>
            <a:xfrm>
              <a:off x="11271952" y="201147"/>
              <a:ext cx="827870" cy="120504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tx1"/>
                </a:solidFill>
                <a:latin typeface="Calibri"/>
                <a:ea typeface="Calibri"/>
                <a:cs typeface="Calibri"/>
                <a:sym typeface="Calibri"/>
              </a:endParaRPr>
            </a:p>
          </p:txBody>
        </p:sp>
      </p:grpSp>
      <p:sp>
        <p:nvSpPr>
          <p:cNvPr id="8" name="Google Shape;52;p1">
            <a:extLst>
              <a:ext uri="{FF2B5EF4-FFF2-40B4-BE49-F238E27FC236}">
                <a16:creationId xmlns:a16="http://schemas.microsoft.com/office/drawing/2014/main" id="{3B2F59DF-3231-6A65-0D66-7FFA99CC6E30}"/>
              </a:ext>
            </a:extLst>
          </p:cNvPr>
          <p:cNvSpPr txBox="1"/>
          <p:nvPr/>
        </p:nvSpPr>
        <p:spPr>
          <a:xfrm>
            <a:off x="126271" y="2476508"/>
            <a:ext cx="12065729" cy="566822"/>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3550" b="1" i="1" dirty="0">
                <a:solidFill>
                  <a:schemeClr val="tx1"/>
                </a:solidFill>
                <a:latin typeface="Times New Roman"/>
                <a:ea typeface="Times New Roman"/>
                <a:cs typeface="Times New Roman"/>
                <a:sym typeface="Times New Roman"/>
              </a:rPr>
              <a:t>Design of FinFET based Combinational and Sequential circuits</a:t>
            </a:r>
            <a:endParaRPr sz="3550" dirty="0">
              <a:solidFill>
                <a:schemeClr val="tx1"/>
              </a:solidFill>
              <a:latin typeface="Times New Roman"/>
              <a:ea typeface="Times New Roman"/>
              <a:cs typeface="Times New Roman"/>
              <a:sym typeface="Times New Roman"/>
            </a:endParaRPr>
          </a:p>
        </p:txBody>
      </p:sp>
      <p:sp>
        <p:nvSpPr>
          <p:cNvPr id="9" name="Google Shape;53;p1">
            <a:extLst>
              <a:ext uri="{FF2B5EF4-FFF2-40B4-BE49-F238E27FC236}">
                <a16:creationId xmlns:a16="http://schemas.microsoft.com/office/drawing/2014/main" id="{ACA1D84F-9F10-DEBF-681F-0719A5D26F13}"/>
              </a:ext>
            </a:extLst>
          </p:cNvPr>
          <p:cNvSpPr txBox="1"/>
          <p:nvPr/>
        </p:nvSpPr>
        <p:spPr>
          <a:xfrm>
            <a:off x="7255363" y="5470094"/>
            <a:ext cx="4068445" cy="1059264"/>
          </a:xfrm>
          <a:prstGeom prst="rect">
            <a:avLst/>
          </a:prstGeom>
          <a:noFill/>
          <a:ln>
            <a:noFill/>
          </a:ln>
        </p:spPr>
        <p:txBody>
          <a:bodyPr spcFirstLastPara="1" wrap="square" lIns="0" tIns="12700" rIns="0" bIns="0" anchor="t" anchorCtr="0">
            <a:spAutoFit/>
          </a:bodyPr>
          <a:lstStyle/>
          <a:p>
            <a:pPr marL="0" marR="0" lvl="0" indent="0" algn="ctr" rtl="0">
              <a:lnSpc>
                <a:spcPct val="100000"/>
              </a:lnSpc>
              <a:spcBef>
                <a:spcPts val="0"/>
              </a:spcBef>
              <a:spcAft>
                <a:spcPts val="0"/>
              </a:spcAft>
              <a:buNone/>
            </a:pPr>
            <a:r>
              <a:rPr lang="en-US" sz="2800" b="1" dirty="0">
                <a:solidFill>
                  <a:schemeClr val="tx1"/>
                </a:solidFill>
                <a:latin typeface="Times New Roman"/>
                <a:ea typeface="Times New Roman"/>
                <a:cs typeface="Times New Roman"/>
                <a:sym typeface="Times New Roman"/>
              </a:rPr>
              <a:t>Project Guide</a:t>
            </a:r>
            <a:endParaRPr sz="2800" dirty="0">
              <a:solidFill>
                <a:schemeClr val="tx1"/>
              </a:solidFill>
              <a:latin typeface="Times New Roman"/>
              <a:ea typeface="Times New Roman"/>
              <a:cs typeface="Times New Roman"/>
              <a:sym typeface="Times New Roman"/>
            </a:endParaRPr>
          </a:p>
          <a:p>
            <a:pPr algn="l"/>
            <a:r>
              <a:rPr lang="en-US" sz="2000" b="1" dirty="0">
                <a:solidFill>
                  <a:schemeClr val="tx1"/>
                </a:solidFill>
                <a:latin typeface="Times New Roman"/>
                <a:ea typeface="Times New Roman"/>
                <a:cs typeface="Times New Roman"/>
                <a:sym typeface="Times New Roman"/>
              </a:rPr>
              <a:t>                   Dr.  Dinesha .P </a:t>
            </a:r>
            <a:endParaRPr lang="en-US" sz="2000" b="0" i="0" dirty="0">
              <a:solidFill>
                <a:schemeClr val="tx1"/>
              </a:solidFill>
              <a:effectLst/>
              <a:latin typeface="Poppins" panose="020B0502040204020203" pitchFamily="2" charset="0"/>
            </a:endParaRPr>
          </a:p>
          <a:p>
            <a:pPr marL="5080" marR="0" lvl="0" indent="0" algn="ctr" rtl="0">
              <a:lnSpc>
                <a:spcPct val="100000"/>
              </a:lnSpc>
              <a:spcBef>
                <a:spcPts val="45"/>
              </a:spcBef>
              <a:spcAft>
                <a:spcPts val="0"/>
              </a:spcAft>
              <a:buNone/>
            </a:pPr>
            <a:endParaRPr sz="2000" dirty="0">
              <a:solidFill>
                <a:schemeClr val="tx1"/>
              </a:solidFill>
              <a:latin typeface="Times New Roman"/>
              <a:ea typeface="Times New Roman"/>
              <a:cs typeface="Times New Roman"/>
              <a:sym typeface="Times New Roman"/>
            </a:endParaRPr>
          </a:p>
        </p:txBody>
      </p:sp>
      <p:sp>
        <p:nvSpPr>
          <p:cNvPr id="10" name="Google Shape;54;p1">
            <a:extLst>
              <a:ext uri="{FF2B5EF4-FFF2-40B4-BE49-F238E27FC236}">
                <a16:creationId xmlns:a16="http://schemas.microsoft.com/office/drawing/2014/main" id="{0005F97E-4A47-DEDB-3FF1-41B00A02CBE2}"/>
              </a:ext>
            </a:extLst>
          </p:cNvPr>
          <p:cNvSpPr txBox="1"/>
          <p:nvPr/>
        </p:nvSpPr>
        <p:spPr>
          <a:xfrm>
            <a:off x="215249" y="3536411"/>
            <a:ext cx="10141219" cy="1786115"/>
          </a:xfrm>
          <a:prstGeom prst="rect">
            <a:avLst/>
          </a:prstGeom>
          <a:noFill/>
          <a:ln>
            <a:noFill/>
          </a:ln>
        </p:spPr>
        <p:txBody>
          <a:bodyPr spcFirstLastPara="1" wrap="square" lIns="0" tIns="27925" rIns="0" bIns="0" anchor="t" anchorCtr="0">
            <a:spAutoFit/>
          </a:bodyPr>
          <a:lstStyle/>
          <a:p>
            <a:pPr marL="12700" marR="5080" lvl="0" indent="0" algn="just" rtl="0">
              <a:lnSpc>
                <a:spcPct val="118750"/>
              </a:lnSpc>
              <a:spcBef>
                <a:spcPts val="0"/>
              </a:spcBef>
              <a:spcAft>
                <a:spcPts val="0"/>
              </a:spcAft>
              <a:buNone/>
            </a:pPr>
            <a:r>
              <a:rPr lang="en-US" sz="2400" b="1" dirty="0">
                <a:solidFill>
                  <a:schemeClr val="tx1"/>
                </a:solidFill>
                <a:latin typeface="Times New Roman"/>
                <a:ea typeface="Times New Roman"/>
                <a:cs typeface="Times New Roman"/>
                <a:sym typeface="Times New Roman"/>
              </a:rPr>
              <a:t>USN :1DS19EC708 (Sec-D)   Name:  </a:t>
            </a:r>
            <a:r>
              <a:rPr lang="en-US" sz="2400" dirty="0">
                <a:solidFill>
                  <a:schemeClr val="tx1"/>
                </a:solidFill>
                <a:latin typeface="Times New Roman"/>
                <a:ea typeface="Times New Roman"/>
                <a:cs typeface="Times New Roman"/>
                <a:sym typeface="Times New Roman"/>
              </a:rPr>
              <a:t>Bhanu Prasad Nayak</a:t>
            </a:r>
            <a:r>
              <a:rPr lang="en-US" sz="2400" b="1" dirty="0">
                <a:solidFill>
                  <a:schemeClr val="tx1"/>
                </a:solidFill>
                <a:latin typeface="Times New Roman"/>
                <a:ea typeface="Times New Roman"/>
                <a:cs typeface="Times New Roman"/>
                <a:sym typeface="Times New Roman"/>
              </a:rPr>
              <a:t>   </a:t>
            </a:r>
          </a:p>
          <a:p>
            <a:pPr marL="12700" marR="5080" lvl="0" indent="0" algn="just" rtl="0">
              <a:lnSpc>
                <a:spcPct val="118750"/>
              </a:lnSpc>
              <a:spcBef>
                <a:spcPts val="0"/>
              </a:spcBef>
              <a:spcAft>
                <a:spcPts val="0"/>
              </a:spcAft>
              <a:buNone/>
            </a:pPr>
            <a:r>
              <a:rPr lang="en-US" sz="2400" b="1" dirty="0">
                <a:solidFill>
                  <a:schemeClr val="tx1"/>
                </a:solidFill>
                <a:latin typeface="Times New Roman"/>
                <a:ea typeface="Times New Roman"/>
                <a:cs typeface="Times New Roman"/>
                <a:sym typeface="Times New Roman"/>
              </a:rPr>
              <a:t>USN :1DS19EC710 (Sec-D)   Name:  </a:t>
            </a:r>
            <a:r>
              <a:rPr lang="en-US" sz="2400" dirty="0">
                <a:solidFill>
                  <a:schemeClr val="tx1"/>
                </a:solidFill>
                <a:latin typeface="Times New Roman"/>
                <a:ea typeface="Times New Roman"/>
                <a:cs typeface="Times New Roman"/>
                <a:sym typeface="Times New Roman"/>
              </a:rPr>
              <a:t>Chinnappa Reddy gari Indu</a:t>
            </a:r>
            <a:endParaRPr lang="en-US" sz="2400" b="1" dirty="0">
              <a:solidFill>
                <a:schemeClr val="tx1"/>
              </a:solidFill>
              <a:latin typeface="Times New Roman"/>
              <a:ea typeface="Times New Roman"/>
              <a:cs typeface="Times New Roman"/>
              <a:sym typeface="Times New Roman"/>
            </a:endParaRPr>
          </a:p>
          <a:p>
            <a:pPr marL="12700" marR="5080" lvl="0" indent="0" algn="just" rtl="0">
              <a:lnSpc>
                <a:spcPct val="118750"/>
              </a:lnSpc>
              <a:spcBef>
                <a:spcPts val="0"/>
              </a:spcBef>
              <a:spcAft>
                <a:spcPts val="0"/>
              </a:spcAft>
              <a:buNone/>
            </a:pPr>
            <a:r>
              <a:rPr lang="en-US" sz="2400" b="1" dirty="0">
                <a:solidFill>
                  <a:schemeClr val="tx1"/>
                </a:solidFill>
                <a:latin typeface="Times New Roman"/>
                <a:ea typeface="Times New Roman"/>
                <a:cs typeface="Times New Roman"/>
                <a:sym typeface="Times New Roman"/>
              </a:rPr>
              <a:t>USN :1DS19EC742 (Sec-D)   Name:  </a:t>
            </a:r>
            <a:r>
              <a:rPr lang="en-US" sz="2400" dirty="0">
                <a:solidFill>
                  <a:schemeClr val="tx1"/>
                </a:solidFill>
                <a:latin typeface="Times New Roman"/>
                <a:ea typeface="Times New Roman"/>
                <a:cs typeface="Times New Roman"/>
                <a:sym typeface="Times New Roman"/>
              </a:rPr>
              <a:t>Thota Sai Gautham</a:t>
            </a:r>
            <a:endParaRPr lang="en-US" sz="2400" b="1" dirty="0">
              <a:solidFill>
                <a:schemeClr val="tx1"/>
              </a:solidFill>
              <a:latin typeface="Times New Roman"/>
              <a:ea typeface="Times New Roman"/>
              <a:cs typeface="Times New Roman"/>
              <a:sym typeface="Times New Roman"/>
            </a:endParaRPr>
          </a:p>
          <a:p>
            <a:pPr marL="12700" marR="5080" lvl="0" indent="0" algn="just" rtl="0">
              <a:lnSpc>
                <a:spcPct val="118750"/>
              </a:lnSpc>
              <a:spcBef>
                <a:spcPts val="0"/>
              </a:spcBef>
              <a:spcAft>
                <a:spcPts val="0"/>
              </a:spcAft>
              <a:buNone/>
            </a:pPr>
            <a:r>
              <a:rPr lang="en-US" sz="2400" b="1" dirty="0">
                <a:solidFill>
                  <a:schemeClr val="tx1"/>
                </a:solidFill>
                <a:latin typeface="Times New Roman"/>
                <a:ea typeface="Times New Roman"/>
                <a:cs typeface="Times New Roman"/>
                <a:sym typeface="Times New Roman"/>
              </a:rPr>
              <a:t>USN :1DS20EC425 (Sec-D)   Name:  </a:t>
            </a:r>
            <a:r>
              <a:rPr lang="en-US" sz="2400" dirty="0">
                <a:solidFill>
                  <a:schemeClr val="tx1"/>
                </a:solidFill>
                <a:latin typeface="Times New Roman"/>
                <a:ea typeface="Times New Roman"/>
                <a:cs typeface="Times New Roman"/>
                <a:sym typeface="Times New Roman"/>
              </a:rPr>
              <a:t>Pavan M</a:t>
            </a:r>
          </a:p>
        </p:txBody>
      </p:sp>
      <p:sp>
        <p:nvSpPr>
          <p:cNvPr id="11" name="Google Shape;56;p1">
            <a:extLst>
              <a:ext uri="{FF2B5EF4-FFF2-40B4-BE49-F238E27FC236}">
                <a16:creationId xmlns:a16="http://schemas.microsoft.com/office/drawing/2014/main" id="{62BB46FA-2603-F035-E982-EF208C0FA29F}"/>
              </a:ext>
            </a:extLst>
          </p:cNvPr>
          <p:cNvSpPr txBox="1"/>
          <p:nvPr/>
        </p:nvSpPr>
        <p:spPr>
          <a:xfrm>
            <a:off x="389221" y="5537436"/>
            <a:ext cx="4238843" cy="817200"/>
          </a:xfrm>
          <a:prstGeom prst="rect">
            <a:avLst/>
          </a:prstGeom>
          <a:noFill/>
          <a:ln>
            <a:noFill/>
          </a:ln>
        </p:spPr>
        <p:txBody>
          <a:bodyPr spcFirstLastPara="1" wrap="square" lIns="0" tIns="12700" rIns="0" bIns="0" anchor="t" anchorCtr="0">
            <a:spAutoFit/>
          </a:bodyPr>
          <a:lstStyle/>
          <a:p>
            <a:pPr marL="0" marR="0" lvl="0" indent="0" algn="ctr" rtl="0">
              <a:lnSpc>
                <a:spcPct val="100000"/>
              </a:lnSpc>
              <a:spcBef>
                <a:spcPts val="0"/>
              </a:spcBef>
              <a:spcAft>
                <a:spcPts val="0"/>
              </a:spcAft>
              <a:buNone/>
            </a:pPr>
            <a:r>
              <a:rPr lang="en-US" sz="2800" b="1" dirty="0">
                <a:solidFill>
                  <a:schemeClr val="tx1"/>
                </a:solidFill>
                <a:latin typeface="Times New Roman"/>
                <a:ea typeface="Times New Roman"/>
                <a:cs typeface="Times New Roman"/>
                <a:sym typeface="Times New Roman"/>
              </a:rPr>
              <a:t>Project Batch No. :S-02 </a:t>
            </a:r>
            <a:endParaRPr lang="en-IN" sz="2800" dirty="0">
              <a:solidFill>
                <a:schemeClr val="tx1"/>
              </a:solidFill>
              <a:latin typeface="Times New Roman"/>
              <a:ea typeface="Times New Roman"/>
              <a:cs typeface="Times New Roman"/>
              <a:sym typeface="Times New Roman"/>
            </a:endParaRPr>
          </a:p>
          <a:p>
            <a:pPr marL="6985" marR="0" lvl="0" indent="0" algn="ctr" rtl="0">
              <a:lnSpc>
                <a:spcPct val="100000"/>
              </a:lnSpc>
              <a:spcBef>
                <a:spcPts val="30"/>
              </a:spcBef>
              <a:spcAft>
                <a:spcPts val="0"/>
              </a:spcAft>
              <a:buNone/>
            </a:pPr>
            <a:r>
              <a:rPr lang="en-US" sz="2400" b="1" dirty="0">
                <a:solidFill>
                  <a:schemeClr val="tx1"/>
                </a:solidFill>
                <a:latin typeface="Times New Roman"/>
                <a:ea typeface="Times New Roman"/>
                <a:cs typeface="Times New Roman"/>
                <a:sym typeface="Times New Roman"/>
              </a:rPr>
              <a:t>8</a:t>
            </a:r>
            <a:r>
              <a:rPr lang="en-IN" sz="2400" b="1" baseline="30000" dirty="0">
                <a:solidFill>
                  <a:schemeClr val="tx1"/>
                </a:solidFill>
                <a:latin typeface="Times New Roman"/>
                <a:ea typeface="Times New Roman"/>
                <a:cs typeface="Times New Roman"/>
                <a:sym typeface="Times New Roman"/>
              </a:rPr>
              <a:t>th </a:t>
            </a:r>
            <a:r>
              <a:rPr lang="en-IN" sz="2400" b="1" dirty="0">
                <a:solidFill>
                  <a:schemeClr val="tx1"/>
                </a:solidFill>
                <a:latin typeface="Times New Roman"/>
                <a:ea typeface="Times New Roman"/>
                <a:cs typeface="Times New Roman"/>
                <a:sym typeface="Times New Roman"/>
              </a:rPr>
              <a:t>Semester</a:t>
            </a:r>
            <a:endParaRPr lang="en-IN" sz="2400" dirty="0">
              <a:solidFill>
                <a:schemeClr val="tx1"/>
              </a:solidFill>
              <a:latin typeface="Times New Roman"/>
              <a:ea typeface="Times New Roman"/>
              <a:cs typeface="Times New Roman"/>
              <a:sym typeface="Times New Roman"/>
            </a:endParaRPr>
          </a:p>
        </p:txBody>
      </p:sp>
      <p:sp>
        <p:nvSpPr>
          <p:cNvPr id="12" name="Google Shape;57;p1">
            <a:extLst>
              <a:ext uri="{FF2B5EF4-FFF2-40B4-BE49-F238E27FC236}">
                <a16:creationId xmlns:a16="http://schemas.microsoft.com/office/drawing/2014/main" id="{5766ED4E-700C-F493-7628-E4DE45CB8A32}"/>
              </a:ext>
            </a:extLst>
          </p:cNvPr>
          <p:cNvSpPr txBox="1"/>
          <p:nvPr/>
        </p:nvSpPr>
        <p:spPr>
          <a:xfrm>
            <a:off x="2632016" y="133923"/>
            <a:ext cx="7371715" cy="876374"/>
          </a:xfrm>
          <a:prstGeom prst="rect">
            <a:avLst/>
          </a:prstGeom>
          <a:solidFill>
            <a:srgbClr val="EBCAFB"/>
          </a:solidFill>
          <a:ln w="9525" cap="flat" cmpd="sng">
            <a:solidFill>
              <a:srgbClr val="FFFFFF"/>
            </a:solidFill>
            <a:prstDash val="solid"/>
            <a:round/>
            <a:headEnd type="none" w="sm" len="sm"/>
            <a:tailEnd type="none" w="sm" len="sm"/>
          </a:ln>
        </p:spPr>
        <p:txBody>
          <a:bodyPr spcFirstLastPara="1" wrap="square" lIns="0" tIns="26650" rIns="0" bIns="0" anchor="t" anchorCtr="0">
            <a:spAutoFit/>
          </a:bodyPr>
          <a:lstStyle/>
          <a:p>
            <a:pPr marL="0" marR="1270" lvl="0" indent="0" algn="ctr" rtl="0">
              <a:lnSpc>
                <a:spcPct val="119545"/>
              </a:lnSpc>
              <a:spcBef>
                <a:spcPts val="0"/>
              </a:spcBef>
              <a:spcAft>
                <a:spcPts val="0"/>
              </a:spcAft>
              <a:buNone/>
            </a:pPr>
            <a:r>
              <a:rPr lang="en-US" sz="2200" b="1" dirty="0">
                <a:latin typeface="Times New Roman"/>
                <a:ea typeface="Times New Roman"/>
                <a:cs typeface="Times New Roman"/>
                <a:sym typeface="Times New Roman"/>
              </a:rPr>
              <a:t>Second</a:t>
            </a:r>
            <a:r>
              <a:rPr lang="en-US" sz="2200" b="1" dirty="0">
                <a:solidFill>
                  <a:schemeClr val="tx1"/>
                </a:solidFill>
                <a:latin typeface="Times New Roman"/>
                <a:ea typeface="Times New Roman"/>
                <a:cs typeface="Times New Roman"/>
                <a:sym typeface="Times New Roman"/>
              </a:rPr>
              <a:t>  Phase Project Presentation</a:t>
            </a:r>
            <a:endParaRPr sz="2200" dirty="0">
              <a:solidFill>
                <a:schemeClr val="tx1"/>
              </a:solidFill>
              <a:latin typeface="Times New Roman"/>
              <a:ea typeface="Times New Roman"/>
              <a:cs typeface="Times New Roman"/>
              <a:sym typeface="Times New Roman"/>
            </a:endParaRPr>
          </a:p>
          <a:p>
            <a:pPr marL="0" marR="0" lvl="0" indent="0" algn="ctr" rtl="0">
              <a:lnSpc>
                <a:spcPct val="119583"/>
              </a:lnSpc>
              <a:spcBef>
                <a:spcPts val="0"/>
              </a:spcBef>
              <a:spcAft>
                <a:spcPts val="0"/>
              </a:spcAft>
              <a:buNone/>
            </a:pPr>
            <a:r>
              <a:rPr lang="en-US" sz="2400" b="1" dirty="0">
                <a:latin typeface="Times New Roman"/>
                <a:ea typeface="Times New Roman"/>
                <a:cs typeface="Times New Roman"/>
                <a:sym typeface="Times New Roman"/>
              </a:rPr>
              <a:t>May 2023</a:t>
            </a:r>
            <a:endParaRPr sz="2400" dirty="0">
              <a:solidFill>
                <a:schemeClr val="tx1"/>
              </a:solidFill>
              <a:latin typeface="Times New Roman"/>
              <a:ea typeface="Times New Roman"/>
              <a:cs typeface="Times New Roman"/>
              <a:sym typeface="Times New Roman"/>
            </a:endParaRPr>
          </a:p>
        </p:txBody>
      </p:sp>
      <p:sp>
        <p:nvSpPr>
          <p:cNvPr id="13" name="Google Shape;58;p1">
            <a:extLst>
              <a:ext uri="{FF2B5EF4-FFF2-40B4-BE49-F238E27FC236}">
                <a16:creationId xmlns:a16="http://schemas.microsoft.com/office/drawing/2014/main" id="{505F0230-820E-FFD0-82B2-1EAD11647E24}"/>
              </a:ext>
            </a:extLst>
          </p:cNvPr>
          <p:cNvSpPr/>
          <p:nvPr/>
        </p:nvSpPr>
        <p:spPr>
          <a:xfrm>
            <a:off x="169902" y="149919"/>
            <a:ext cx="1133276" cy="1198079"/>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tx1"/>
              </a:solidFill>
              <a:latin typeface="Calibri"/>
              <a:ea typeface="Calibri"/>
              <a:cs typeface="Calibri"/>
              <a:sym typeface="Calibri"/>
            </a:endParaRPr>
          </a:p>
        </p:txBody>
      </p:sp>
      <p:grpSp>
        <p:nvGrpSpPr>
          <p:cNvPr id="14" name="Google Shape;59;p1">
            <a:extLst>
              <a:ext uri="{FF2B5EF4-FFF2-40B4-BE49-F238E27FC236}">
                <a16:creationId xmlns:a16="http://schemas.microsoft.com/office/drawing/2014/main" id="{F77B258B-F1C2-974F-BA87-F3F64988CDAF}"/>
              </a:ext>
            </a:extLst>
          </p:cNvPr>
          <p:cNvGrpSpPr/>
          <p:nvPr/>
        </p:nvGrpSpPr>
        <p:grpSpPr>
          <a:xfrm>
            <a:off x="1449519" y="145156"/>
            <a:ext cx="1052195" cy="1140460"/>
            <a:chOff x="1475647" y="203345"/>
            <a:chExt cx="1052195" cy="1140460"/>
          </a:xfrm>
        </p:grpSpPr>
        <p:sp>
          <p:nvSpPr>
            <p:cNvPr id="15" name="Google Shape;60;p1">
              <a:extLst>
                <a:ext uri="{FF2B5EF4-FFF2-40B4-BE49-F238E27FC236}">
                  <a16:creationId xmlns:a16="http://schemas.microsoft.com/office/drawing/2014/main" id="{6716D56B-A8CA-3686-48BC-6AB9EA730BAC}"/>
                </a:ext>
              </a:extLst>
            </p:cNvPr>
            <p:cNvSpPr/>
            <p:nvPr/>
          </p:nvSpPr>
          <p:spPr>
            <a:xfrm>
              <a:off x="1480409" y="208108"/>
              <a:ext cx="1042610" cy="1130329"/>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tx1"/>
                </a:solidFill>
                <a:latin typeface="Calibri"/>
                <a:ea typeface="Calibri"/>
                <a:cs typeface="Calibri"/>
                <a:sym typeface="Calibri"/>
              </a:endParaRPr>
            </a:p>
          </p:txBody>
        </p:sp>
        <p:sp>
          <p:nvSpPr>
            <p:cNvPr id="16" name="Google Shape;61;p1">
              <a:extLst>
                <a:ext uri="{FF2B5EF4-FFF2-40B4-BE49-F238E27FC236}">
                  <a16:creationId xmlns:a16="http://schemas.microsoft.com/office/drawing/2014/main" id="{145CD49A-F4E3-1AD5-9A6E-51098DA65347}"/>
                </a:ext>
              </a:extLst>
            </p:cNvPr>
            <p:cNvSpPr/>
            <p:nvPr/>
          </p:nvSpPr>
          <p:spPr>
            <a:xfrm>
              <a:off x="1475647" y="203345"/>
              <a:ext cx="1052195" cy="1140460"/>
            </a:xfrm>
            <a:custGeom>
              <a:avLst/>
              <a:gdLst/>
              <a:ahLst/>
              <a:cxnLst/>
              <a:rect l="l" t="t" r="r" b="b"/>
              <a:pathLst>
                <a:path w="1052195" h="1140460" extrusionOk="0">
                  <a:moveTo>
                    <a:pt x="0" y="0"/>
                  </a:moveTo>
                  <a:lnTo>
                    <a:pt x="1052147" y="0"/>
                  </a:lnTo>
                  <a:lnTo>
                    <a:pt x="1052147" y="1139854"/>
                  </a:lnTo>
                  <a:lnTo>
                    <a:pt x="0" y="1139854"/>
                  </a:lnTo>
                  <a:lnTo>
                    <a:pt x="0" y="0"/>
                  </a:lnTo>
                  <a:close/>
                </a:path>
              </a:pathLst>
            </a:cu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tx1"/>
                </a:solidFill>
                <a:latin typeface="Calibri"/>
                <a:ea typeface="Calibri"/>
                <a:cs typeface="Calibri"/>
                <a:sym typeface="Calibri"/>
              </a:endParaRPr>
            </a:p>
          </p:txBody>
        </p:sp>
      </p:grpSp>
      <p:sp>
        <p:nvSpPr>
          <p:cNvPr id="17" name="Google Shape;62;p1">
            <a:extLst>
              <a:ext uri="{FF2B5EF4-FFF2-40B4-BE49-F238E27FC236}">
                <a16:creationId xmlns:a16="http://schemas.microsoft.com/office/drawing/2014/main" id="{F61F465A-A54E-18BC-9711-CE6AB496E478}"/>
              </a:ext>
            </a:extLst>
          </p:cNvPr>
          <p:cNvSpPr txBox="1"/>
          <p:nvPr/>
        </p:nvSpPr>
        <p:spPr>
          <a:xfrm>
            <a:off x="126271" y="1351688"/>
            <a:ext cx="11947423" cy="884216"/>
          </a:xfrm>
          <a:prstGeom prst="rect">
            <a:avLst/>
          </a:prstGeom>
          <a:solidFill>
            <a:srgbClr val="FDE4DD"/>
          </a:solidFill>
          <a:ln w="9525" cap="flat" cmpd="sng">
            <a:solidFill>
              <a:srgbClr val="FFFFFF"/>
            </a:solidFill>
            <a:prstDash val="solid"/>
            <a:round/>
            <a:headEnd type="none" w="sm" len="sm"/>
            <a:tailEnd type="none" w="sm" len="sm"/>
          </a:ln>
        </p:spPr>
        <p:txBody>
          <a:bodyPr spcFirstLastPara="1" wrap="square" lIns="0" tIns="22225" rIns="0" bIns="0" anchor="t" anchorCtr="0">
            <a:spAutoFit/>
          </a:bodyPr>
          <a:lstStyle/>
          <a:p>
            <a:pPr marL="1512570" marR="1044575" lvl="0" indent="-480058" algn="l" rtl="0">
              <a:lnSpc>
                <a:spcPct val="100400"/>
              </a:lnSpc>
              <a:spcBef>
                <a:spcPts val="0"/>
              </a:spcBef>
              <a:spcAft>
                <a:spcPts val="0"/>
              </a:spcAft>
              <a:buNone/>
            </a:pPr>
            <a:r>
              <a:rPr lang="en-US" sz="2800" b="1" dirty="0">
                <a:solidFill>
                  <a:schemeClr val="tx1"/>
                </a:solidFill>
                <a:latin typeface="Times New Roman"/>
                <a:ea typeface="Times New Roman"/>
                <a:cs typeface="Times New Roman"/>
                <a:sym typeface="Times New Roman"/>
              </a:rPr>
              <a:t>Dayananda Sagar College of Engineering, Bangalore, Karnataka  Department of Electronics &amp; Communication Engineering</a:t>
            </a:r>
            <a:endParaRPr sz="2800" dirty="0">
              <a:solidFill>
                <a:schemeClr val="tx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776540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E9FA0-B7C5-8CA9-37C8-426A59F31E6D}"/>
              </a:ext>
            </a:extLst>
          </p:cNvPr>
          <p:cNvSpPr>
            <a:spLocks noGrp="1"/>
          </p:cNvSpPr>
          <p:nvPr>
            <p:ph type="title"/>
          </p:nvPr>
        </p:nvSpPr>
        <p:spPr>
          <a:xfrm>
            <a:off x="1637607" y="624110"/>
            <a:ext cx="9867005" cy="647737"/>
          </a:xfrm>
        </p:spPr>
        <p:txBody>
          <a:bodyPr/>
          <a:lstStyle/>
          <a:p>
            <a:r>
              <a:rPr lang="en-US" b="1" dirty="0">
                <a:solidFill>
                  <a:srgbClr val="C00000"/>
                </a:solidFill>
                <a:latin typeface="Times New Roman" panose="02020603050405020304" pitchFamily="18" charset="0"/>
                <a:cs typeface="Times New Roman" panose="02020603050405020304" pitchFamily="18" charset="0"/>
              </a:rPr>
              <a:t>Objectives</a:t>
            </a:r>
            <a:endParaRPr lang="en-IN" b="1" dirty="0">
              <a:solidFill>
                <a:srgbClr val="C00000"/>
              </a:solidFill>
            </a:endParaRPr>
          </a:p>
        </p:txBody>
      </p:sp>
      <p:sp>
        <p:nvSpPr>
          <p:cNvPr id="3" name="Content Placeholder 2">
            <a:extLst>
              <a:ext uri="{FF2B5EF4-FFF2-40B4-BE49-F238E27FC236}">
                <a16:creationId xmlns:a16="http://schemas.microsoft.com/office/drawing/2014/main" id="{A74DAD64-7588-49F8-8256-93BB06C50173}"/>
              </a:ext>
            </a:extLst>
          </p:cNvPr>
          <p:cNvSpPr>
            <a:spLocks noGrp="1"/>
          </p:cNvSpPr>
          <p:nvPr>
            <p:ph idx="1"/>
          </p:nvPr>
        </p:nvSpPr>
        <p:spPr>
          <a:xfrm>
            <a:off x="1637607" y="2133600"/>
            <a:ext cx="9867005" cy="3777622"/>
          </a:xfrm>
        </p:spPr>
        <p:txBody>
          <a:bodyPr>
            <a:normAutofit/>
          </a:bodyPr>
          <a:lstStyle/>
          <a:p>
            <a:pPr lvl="0" algn="just">
              <a:lnSpc>
                <a:spcPct val="150000"/>
              </a:lnSpc>
              <a:spcBef>
                <a:spcPts val="890"/>
              </a:spcBef>
              <a:spcAft>
                <a:spcPts val="0"/>
              </a:spcAft>
              <a:buSzPct val="100000"/>
              <a:buFont typeface="Wingdings" panose="05000000000000000000" pitchFamily="2" charset="2"/>
              <a:buChar char="§"/>
              <a:tabLst>
                <a:tab pos="457200" algn="l"/>
              </a:tabLst>
            </a:pPr>
            <a:r>
              <a:rPr lang="en-US" sz="2400" dirty="0">
                <a:solidFill>
                  <a:schemeClr val="tx1"/>
                </a:solidFill>
                <a:effectLst/>
                <a:latin typeface="Times New Roman" panose="02020603050405020304" pitchFamily="18" charset="0"/>
                <a:ea typeface="Times New Roman" panose="02020603050405020304" pitchFamily="18" charset="0"/>
              </a:rPr>
              <a:t>To design and performance evaluation of combinational logic circuit  3bit-Flash ADC (comparator,  priority encoder(8:3)).</a:t>
            </a:r>
          </a:p>
          <a:p>
            <a:pPr lvl="0" algn="just">
              <a:lnSpc>
                <a:spcPct val="150000"/>
              </a:lnSpc>
              <a:spcBef>
                <a:spcPts val="890"/>
              </a:spcBef>
              <a:spcAft>
                <a:spcPts val="0"/>
              </a:spcAft>
              <a:buSzPct val="100000"/>
              <a:buFont typeface="Wingdings" panose="05000000000000000000" pitchFamily="2" charset="2"/>
              <a:buChar char="§"/>
              <a:tabLst>
                <a:tab pos="457200" algn="l"/>
              </a:tabLst>
            </a:pPr>
            <a:r>
              <a:rPr lang="en-US" sz="2400" dirty="0">
                <a:solidFill>
                  <a:schemeClr val="tx1"/>
                </a:solidFill>
                <a:latin typeface="Times New Roman" panose="02020603050405020304" pitchFamily="18" charset="0"/>
                <a:ea typeface="Times New Roman" panose="02020603050405020304" pitchFamily="18" charset="0"/>
              </a:rPr>
              <a:t>To design </a:t>
            </a:r>
            <a:r>
              <a:rPr lang="en-US" sz="2400" dirty="0">
                <a:solidFill>
                  <a:schemeClr val="tx1"/>
                </a:solidFill>
                <a:effectLst/>
                <a:latin typeface="Times New Roman" panose="02020603050405020304" pitchFamily="18" charset="0"/>
                <a:ea typeface="Times New Roman" panose="02020603050405020304" pitchFamily="18" charset="0"/>
              </a:rPr>
              <a:t>and performance evaluation of sequential logic circuit 4bit-Johnson Ring Counter (D-flip flop ).</a:t>
            </a:r>
          </a:p>
          <a:p>
            <a:pPr lvl="0" algn="just">
              <a:lnSpc>
                <a:spcPct val="150000"/>
              </a:lnSpc>
              <a:spcBef>
                <a:spcPts val="890"/>
              </a:spcBef>
              <a:spcAft>
                <a:spcPts val="0"/>
              </a:spcAft>
              <a:buSzPct val="100000"/>
              <a:buFont typeface="Wingdings" panose="05000000000000000000" pitchFamily="2" charset="2"/>
              <a:buChar char="§"/>
              <a:tabLst>
                <a:tab pos="457200" algn="l"/>
              </a:tabLst>
            </a:pPr>
            <a:r>
              <a:rPr lang="en-US" sz="2400" dirty="0">
                <a:solidFill>
                  <a:schemeClr val="tx1"/>
                </a:solidFill>
                <a:latin typeface="Times New Roman" panose="02020603050405020304" pitchFamily="18" charset="0"/>
                <a:ea typeface="Times New Roman" panose="02020603050405020304" pitchFamily="18" charset="0"/>
              </a:rPr>
              <a:t>Performance evaluation includes : power dissipation, delay and area in both CMOS and FinFET.</a:t>
            </a:r>
            <a:endParaRPr lang="en-IN" sz="2400"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937923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88C67-D516-061C-88BE-64BD42336E54}"/>
              </a:ext>
            </a:extLst>
          </p:cNvPr>
          <p:cNvSpPr>
            <a:spLocks noGrp="1"/>
          </p:cNvSpPr>
          <p:nvPr>
            <p:ph type="title"/>
          </p:nvPr>
        </p:nvSpPr>
        <p:spPr>
          <a:xfrm>
            <a:off x="1670859" y="624110"/>
            <a:ext cx="9833754" cy="722552"/>
          </a:xfrm>
        </p:spPr>
        <p:txBody>
          <a:bodyPr/>
          <a:lstStyle/>
          <a:p>
            <a:r>
              <a:rPr lang="en-US" sz="3600" b="1" dirty="0">
                <a:solidFill>
                  <a:schemeClr val="accent1"/>
                </a:solidFill>
                <a:effectLst/>
                <a:latin typeface="Times New Roman" panose="02020603050405020304" pitchFamily="18" charset="0"/>
                <a:ea typeface="Times New Roman" panose="02020603050405020304" pitchFamily="18" charset="0"/>
              </a:rPr>
              <a:t>TOOLS USED</a:t>
            </a:r>
            <a:endParaRPr lang="en-IN" dirty="0">
              <a:solidFill>
                <a:schemeClr val="accent1"/>
              </a:solidFill>
            </a:endParaRPr>
          </a:p>
        </p:txBody>
      </p:sp>
      <p:sp>
        <p:nvSpPr>
          <p:cNvPr id="3" name="Content Placeholder 2">
            <a:extLst>
              <a:ext uri="{FF2B5EF4-FFF2-40B4-BE49-F238E27FC236}">
                <a16:creationId xmlns:a16="http://schemas.microsoft.com/office/drawing/2014/main" id="{40DC0E30-F980-4E84-BD64-A28E10AEFDE4}"/>
              </a:ext>
            </a:extLst>
          </p:cNvPr>
          <p:cNvSpPr>
            <a:spLocks noGrp="1"/>
          </p:cNvSpPr>
          <p:nvPr>
            <p:ph idx="1"/>
          </p:nvPr>
        </p:nvSpPr>
        <p:spPr>
          <a:xfrm>
            <a:off x="6096000" y="2302624"/>
            <a:ext cx="5408612" cy="3608597"/>
          </a:xfrm>
        </p:spPr>
        <p:txBody>
          <a:bodyPr>
            <a:normAutofit fontScale="92500"/>
          </a:bodyPr>
          <a:lstStyle/>
          <a:p>
            <a:pPr marR="32385" algn="just">
              <a:lnSpc>
                <a:spcPct val="150000"/>
              </a:lnSpc>
              <a:spcBef>
                <a:spcPts val="1150"/>
              </a:spcBef>
              <a:spcAft>
                <a:spcPts val="0"/>
              </a:spcAft>
              <a:tabLst>
                <a:tab pos="596900" algn="l"/>
              </a:tabLst>
            </a:pPr>
            <a:r>
              <a:rPr lang="en-US" sz="2400" b="0" kern="0" dirty="0">
                <a:solidFill>
                  <a:schemeClr val="tx1"/>
                </a:solidFill>
                <a:effectLst/>
                <a:latin typeface="Times New Roman" panose="02020603050405020304" pitchFamily="18" charset="0"/>
                <a:ea typeface="Times New Roman" panose="02020603050405020304" pitchFamily="18" charset="0"/>
              </a:rPr>
              <a:t>The software tool is Cadence Virtuoso.</a:t>
            </a:r>
          </a:p>
          <a:p>
            <a:pPr marR="32385" algn="just">
              <a:lnSpc>
                <a:spcPct val="150000"/>
              </a:lnSpc>
              <a:spcBef>
                <a:spcPts val="1150"/>
              </a:spcBef>
              <a:spcAft>
                <a:spcPts val="0"/>
              </a:spcAft>
              <a:tabLst>
                <a:tab pos="596900" algn="l"/>
              </a:tabLst>
            </a:pPr>
            <a:r>
              <a:rPr lang="en-US" sz="2400" b="0" kern="0" dirty="0">
                <a:solidFill>
                  <a:schemeClr val="tx1"/>
                </a:solidFill>
                <a:effectLst/>
                <a:latin typeface="Times New Roman" panose="02020603050405020304" pitchFamily="18" charset="0"/>
                <a:ea typeface="Times New Roman" panose="02020603050405020304" pitchFamily="18" charset="0"/>
              </a:rPr>
              <a:t>Cadence virtuoso is an Analog design environment which help designer fully analyze, and verify the design. </a:t>
            </a:r>
          </a:p>
          <a:p>
            <a:pPr marR="32385" algn="just">
              <a:lnSpc>
                <a:spcPct val="150000"/>
              </a:lnSpc>
              <a:spcBef>
                <a:spcPts val="1150"/>
              </a:spcBef>
              <a:spcAft>
                <a:spcPts val="0"/>
              </a:spcAft>
              <a:tabLst>
                <a:tab pos="596900" algn="l"/>
              </a:tabLst>
            </a:pPr>
            <a:r>
              <a:rPr lang="en-US" sz="2400" kern="0" dirty="0">
                <a:solidFill>
                  <a:schemeClr val="tx1"/>
                </a:solidFill>
                <a:latin typeface="Times New Roman" panose="02020603050405020304" pitchFamily="18" charset="0"/>
                <a:ea typeface="Times New Roman" panose="02020603050405020304" pitchFamily="18" charset="0"/>
              </a:rPr>
              <a:t>We used PTM (predictive technology model) files to study FinFET based results.</a:t>
            </a:r>
            <a:endParaRPr lang="en-IN" sz="2400" b="1" kern="0" dirty="0">
              <a:solidFill>
                <a:schemeClr val="tx1"/>
              </a:solidFill>
              <a:effectLst/>
              <a:latin typeface="Times New Roman" panose="02020603050405020304" pitchFamily="18" charset="0"/>
              <a:ea typeface="Times New Roman" panose="02020603050405020304" pitchFamily="18" charset="0"/>
            </a:endParaRPr>
          </a:p>
        </p:txBody>
      </p:sp>
      <p:pic>
        <p:nvPicPr>
          <p:cNvPr id="5" name="Picture 4">
            <a:extLst>
              <a:ext uri="{FF2B5EF4-FFF2-40B4-BE49-F238E27FC236}">
                <a16:creationId xmlns:a16="http://schemas.microsoft.com/office/drawing/2014/main" id="{AE8B4D1D-54DF-379D-B95A-5A873428B6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2246" y="2506722"/>
            <a:ext cx="2857500" cy="1600200"/>
          </a:xfrm>
          <a:prstGeom prst="rect">
            <a:avLst/>
          </a:prstGeom>
        </p:spPr>
      </p:pic>
    </p:spTree>
    <p:extLst>
      <p:ext uri="{BB962C8B-B14F-4D97-AF65-F5344CB8AC3E}">
        <p14:creationId xmlns:p14="http://schemas.microsoft.com/office/powerpoint/2010/main" val="2611091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DD971-8224-0E21-DB2F-FAFF8FCF14D4}"/>
              </a:ext>
            </a:extLst>
          </p:cNvPr>
          <p:cNvSpPr>
            <a:spLocks noGrp="1"/>
          </p:cNvSpPr>
          <p:nvPr>
            <p:ph type="title"/>
          </p:nvPr>
        </p:nvSpPr>
        <p:spPr>
          <a:xfrm>
            <a:off x="1637607" y="624110"/>
            <a:ext cx="9867005" cy="680988"/>
          </a:xfrm>
        </p:spPr>
        <p:txBody>
          <a:bodyPr/>
          <a:lstStyle/>
          <a:p>
            <a:r>
              <a:rPr lang="en-US" sz="3600" b="1" dirty="0">
                <a:solidFill>
                  <a:schemeClr val="accent1"/>
                </a:solidFill>
                <a:latin typeface="Times New Roman"/>
                <a:ea typeface="Times New Roman"/>
                <a:cs typeface="Times New Roman"/>
                <a:sym typeface="Times New Roman"/>
              </a:rPr>
              <a:t>Circuit Diagram </a:t>
            </a:r>
            <a:endParaRPr lang="en-IN" b="1" dirty="0">
              <a:solidFill>
                <a:schemeClr val="accent1"/>
              </a:solidFill>
            </a:endParaRPr>
          </a:p>
        </p:txBody>
      </p:sp>
      <p:pic>
        <p:nvPicPr>
          <p:cNvPr id="4" name="Content Placeholder 3" descr="Flash ADC | Digital-Analog Conversion | Electronics Textbook">
            <a:extLst>
              <a:ext uri="{FF2B5EF4-FFF2-40B4-BE49-F238E27FC236}">
                <a16:creationId xmlns:a16="http://schemas.microsoft.com/office/drawing/2014/main" id="{EDABA493-A183-954B-AC66-48D334F8F2E3}"/>
              </a:ext>
            </a:extLst>
          </p:cNvPr>
          <p:cNvPicPr>
            <a:picLocks noGrp="1"/>
          </p:cNvPicPr>
          <p:nvPr>
            <p:ph idx="1"/>
          </p:nvPr>
        </p:nvPicPr>
        <p:blipFill>
          <a:blip r:embed="rId2"/>
          <a:srcRect/>
          <a:stretch>
            <a:fillRect/>
          </a:stretch>
        </p:blipFill>
        <p:spPr bwMode="auto">
          <a:xfrm>
            <a:off x="4339244" y="1764810"/>
            <a:ext cx="3063613" cy="3778250"/>
          </a:xfrm>
          <a:prstGeom prst="rect">
            <a:avLst/>
          </a:prstGeom>
          <a:noFill/>
          <a:ln w="9525">
            <a:noFill/>
            <a:miter lim="800000"/>
            <a:headEnd/>
            <a:tailEnd/>
          </a:ln>
        </p:spPr>
      </p:pic>
      <p:sp>
        <p:nvSpPr>
          <p:cNvPr id="7" name="TextBox 6">
            <a:extLst>
              <a:ext uri="{FF2B5EF4-FFF2-40B4-BE49-F238E27FC236}">
                <a16:creationId xmlns:a16="http://schemas.microsoft.com/office/drawing/2014/main" id="{94138A7B-FFAF-B73F-F36A-0936091D0401}"/>
              </a:ext>
            </a:extLst>
          </p:cNvPr>
          <p:cNvSpPr txBox="1"/>
          <p:nvPr/>
        </p:nvSpPr>
        <p:spPr>
          <a:xfrm>
            <a:off x="4574137" y="5543060"/>
            <a:ext cx="1843289" cy="458074"/>
          </a:xfrm>
          <a:prstGeom prst="rect">
            <a:avLst/>
          </a:prstGeom>
          <a:noFill/>
        </p:spPr>
        <p:txBody>
          <a:bodyPr wrap="square" rtlCol="0">
            <a:spAutoFit/>
          </a:bodyPr>
          <a:lstStyle/>
          <a:p>
            <a:pPr algn="just">
              <a:lnSpc>
                <a:spcPct val="150000"/>
              </a:lnSpc>
            </a:pPr>
            <a:r>
              <a:rPr lang="en-US" sz="1800" b="1" dirty="0">
                <a:effectLst/>
                <a:latin typeface="Times New Roman" panose="02020603050405020304" pitchFamily="18" charset="0"/>
                <a:ea typeface="Times New Roman" panose="02020603050405020304" pitchFamily="18" charset="0"/>
              </a:rPr>
              <a:t>3bit-Flash ADC</a:t>
            </a:r>
            <a:endParaRPr lang="en-IN" sz="18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164592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1CF5-A6CC-2403-B55A-462184D345BE}"/>
              </a:ext>
            </a:extLst>
          </p:cNvPr>
          <p:cNvSpPr>
            <a:spLocks noGrp="1"/>
          </p:cNvSpPr>
          <p:nvPr>
            <p:ph type="title"/>
          </p:nvPr>
        </p:nvSpPr>
        <p:spPr>
          <a:xfrm>
            <a:off x="1620983" y="624110"/>
            <a:ext cx="9883630" cy="697614"/>
          </a:xfrm>
        </p:spPr>
        <p:txBody>
          <a:bodyPr/>
          <a:lstStyle/>
          <a:p>
            <a:r>
              <a:rPr lang="en-IN" b="1" dirty="0">
                <a:solidFill>
                  <a:schemeClr val="accent1"/>
                </a:solidFill>
                <a:latin typeface="Times New Roman" panose="02020603050405020304" pitchFamily="18" charset="0"/>
                <a:cs typeface="Times New Roman" panose="02020603050405020304" pitchFamily="18" charset="0"/>
              </a:rPr>
              <a:t>Common Source Amplifier</a:t>
            </a:r>
          </a:p>
        </p:txBody>
      </p:sp>
      <p:sp>
        <p:nvSpPr>
          <p:cNvPr id="3" name="Content Placeholder 2">
            <a:extLst>
              <a:ext uri="{FF2B5EF4-FFF2-40B4-BE49-F238E27FC236}">
                <a16:creationId xmlns:a16="http://schemas.microsoft.com/office/drawing/2014/main" id="{502E5024-B9D0-0C61-CC93-BAC6386139CD}"/>
              </a:ext>
            </a:extLst>
          </p:cNvPr>
          <p:cNvSpPr>
            <a:spLocks noGrp="1"/>
          </p:cNvSpPr>
          <p:nvPr>
            <p:ph idx="1"/>
          </p:nvPr>
        </p:nvSpPr>
        <p:spPr>
          <a:xfrm>
            <a:off x="4404050" y="1166326"/>
            <a:ext cx="7548464" cy="5311793"/>
          </a:xfrm>
        </p:spPr>
        <p:txBody>
          <a:bodyPr>
            <a:noAutofit/>
          </a:bodyPr>
          <a:lstStyle/>
          <a:p>
            <a:pPr algn="just"/>
            <a:r>
              <a:rPr lang="en-US" sz="2000" dirty="0">
                <a:solidFill>
                  <a:schemeClr val="tx1"/>
                </a:solidFill>
                <a:latin typeface="Times New Roman" panose="02020603050405020304" pitchFamily="18" charset="0"/>
                <a:cs typeface="Times New Roman" panose="02020603050405020304" pitchFamily="18" charset="0"/>
              </a:rPr>
              <a:t>The CS amplifier is used to amplify the input analog signal and convert it into a voltage level that can be compared with the reference voltages. </a:t>
            </a:r>
          </a:p>
          <a:p>
            <a:pPr algn="just"/>
            <a:r>
              <a:rPr lang="en-US" sz="2000" dirty="0">
                <a:solidFill>
                  <a:schemeClr val="tx1"/>
                </a:solidFill>
                <a:latin typeface="Times New Roman" panose="02020603050405020304" pitchFamily="18" charset="0"/>
                <a:cs typeface="Times New Roman" panose="02020603050405020304" pitchFamily="18" charset="0"/>
              </a:rPr>
              <a:t>The biasing network provides a stable DC voltage to the gate terminal to keep the amplifier in its linear amplification region.</a:t>
            </a:r>
          </a:p>
          <a:p>
            <a:pPr algn="just"/>
            <a:r>
              <a:rPr lang="en-US" sz="2000" dirty="0">
                <a:solidFill>
                  <a:schemeClr val="tx1"/>
                </a:solidFill>
                <a:latin typeface="Times New Roman" panose="02020603050405020304" pitchFamily="18" charset="0"/>
                <a:cs typeface="Times New Roman" panose="02020603050405020304" pitchFamily="18" charset="0"/>
              </a:rPr>
              <a:t>When an AC input signal is applied, it modulates the current flowing through the FET channel, causing a voltage variation at the drain terminal.</a:t>
            </a:r>
          </a:p>
          <a:p>
            <a:pPr algn="just"/>
            <a:r>
              <a:rPr lang="en-US" sz="2000" dirty="0">
                <a:solidFill>
                  <a:schemeClr val="tx1"/>
                </a:solidFill>
                <a:latin typeface="Times New Roman" panose="02020603050405020304" pitchFamily="18" charset="0"/>
                <a:cs typeface="Times New Roman" panose="02020603050405020304" pitchFamily="18" charset="0"/>
              </a:rPr>
              <a:t>The output of the CS amplifier is then connected to comparators that compare the voltage level with multiple reference voltages generated by a voltage divider network.</a:t>
            </a:r>
          </a:p>
          <a:p>
            <a:pPr algn="just"/>
            <a:r>
              <a:rPr lang="en-US" sz="2000" dirty="0">
                <a:solidFill>
                  <a:schemeClr val="tx1"/>
                </a:solidFill>
                <a:latin typeface="Times New Roman" panose="02020603050405020304" pitchFamily="18" charset="0"/>
                <a:cs typeface="Times New Roman" panose="02020603050405020304" pitchFamily="18" charset="0"/>
              </a:rPr>
              <a:t>The output of the comparators represents the comparison result and determines the digital code representing the input voltage level.</a:t>
            </a:r>
          </a:p>
        </p:txBody>
      </p:sp>
      <p:sp>
        <p:nvSpPr>
          <p:cNvPr id="5" name="TextBox 4">
            <a:extLst>
              <a:ext uri="{FF2B5EF4-FFF2-40B4-BE49-F238E27FC236}">
                <a16:creationId xmlns:a16="http://schemas.microsoft.com/office/drawing/2014/main" id="{20D506F5-AA97-C0C4-545F-B323492ADD3E}"/>
              </a:ext>
            </a:extLst>
          </p:cNvPr>
          <p:cNvSpPr txBox="1"/>
          <p:nvPr/>
        </p:nvSpPr>
        <p:spPr>
          <a:xfrm flipH="1">
            <a:off x="0" y="5145943"/>
            <a:ext cx="4404050" cy="646331"/>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      		 common source amplifier</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4" name="Picture 3" descr="Why doesn't the gain change in my CMOS common-source amplifier? |  Mixed-Signal Comments">
            <a:extLst>
              <a:ext uri="{FF2B5EF4-FFF2-40B4-BE49-F238E27FC236}">
                <a16:creationId xmlns:a16="http://schemas.microsoft.com/office/drawing/2014/main" id="{7BACCD9A-318D-A967-ADF7-DC167ECB4FA2}"/>
              </a:ext>
            </a:extLst>
          </p:cNvPr>
          <p:cNvPicPr>
            <a:picLocks noChangeAspect="1"/>
          </p:cNvPicPr>
          <p:nvPr/>
        </p:nvPicPr>
        <p:blipFill>
          <a:blip r:embed="rId2"/>
          <a:srcRect/>
          <a:stretch>
            <a:fillRect/>
          </a:stretch>
        </p:blipFill>
        <p:spPr bwMode="auto">
          <a:xfrm>
            <a:off x="1312895" y="1579977"/>
            <a:ext cx="2167423" cy="3030895"/>
          </a:xfrm>
          <a:prstGeom prst="rect">
            <a:avLst/>
          </a:prstGeom>
          <a:noFill/>
          <a:ln w="9525">
            <a:noFill/>
            <a:miter lim="800000"/>
            <a:headEnd/>
            <a:tailEnd/>
          </a:ln>
        </p:spPr>
      </p:pic>
    </p:spTree>
    <p:extLst>
      <p:ext uri="{BB962C8B-B14F-4D97-AF65-F5344CB8AC3E}">
        <p14:creationId xmlns:p14="http://schemas.microsoft.com/office/powerpoint/2010/main" val="3366625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1CF5-A6CC-2403-B55A-462184D345BE}"/>
              </a:ext>
            </a:extLst>
          </p:cNvPr>
          <p:cNvSpPr>
            <a:spLocks noGrp="1"/>
          </p:cNvSpPr>
          <p:nvPr>
            <p:ph type="title"/>
          </p:nvPr>
        </p:nvSpPr>
        <p:spPr>
          <a:xfrm>
            <a:off x="1620983" y="624110"/>
            <a:ext cx="9883630" cy="697614"/>
          </a:xfrm>
        </p:spPr>
        <p:txBody>
          <a:bodyPr/>
          <a:lstStyle/>
          <a:p>
            <a:r>
              <a:rPr lang="en-IN" b="1" dirty="0">
                <a:solidFill>
                  <a:schemeClr val="accent1"/>
                </a:solidFill>
                <a:latin typeface="Times New Roman" panose="02020603050405020304" pitchFamily="18" charset="0"/>
                <a:cs typeface="Times New Roman" panose="02020603050405020304" pitchFamily="18" charset="0"/>
              </a:rPr>
              <a:t>Differential Amplifier </a:t>
            </a:r>
          </a:p>
        </p:txBody>
      </p:sp>
      <p:sp>
        <p:nvSpPr>
          <p:cNvPr id="3" name="Content Placeholder 2">
            <a:extLst>
              <a:ext uri="{FF2B5EF4-FFF2-40B4-BE49-F238E27FC236}">
                <a16:creationId xmlns:a16="http://schemas.microsoft.com/office/drawing/2014/main" id="{502E5024-B9D0-0C61-CC93-BAC6386139CD}"/>
              </a:ext>
            </a:extLst>
          </p:cNvPr>
          <p:cNvSpPr>
            <a:spLocks noGrp="1"/>
          </p:cNvSpPr>
          <p:nvPr>
            <p:ph idx="1"/>
          </p:nvPr>
        </p:nvSpPr>
        <p:spPr>
          <a:xfrm>
            <a:off x="4226768" y="1321724"/>
            <a:ext cx="7277846" cy="5156396"/>
          </a:xfrm>
        </p:spPr>
        <p:txBody>
          <a:bodyPr>
            <a:normAutofit fontScale="92500" lnSpcReduction="20000"/>
          </a:bodyPr>
          <a:lstStyle/>
          <a:p>
            <a:pPr algn="just"/>
            <a:r>
              <a:rPr lang="en-US" sz="2200" dirty="0">
                <a:solidFill>
                  <a:schemeClr val="tx1"/>
                </a:solidFill>
                <a:latin typeface="Times New Roman" panose="02020603050405020304" pitchFamily="18" charset="0"/>
                <a:cs typeface="Times New Roman" panose="02020603050405020304" pitchFamily="18" charset="0"/>
              </a:rPr>
              <a:t>The differential amplifier is used in the 3-bit flash ADC to perform the comparison of the amplified input signal with the reference voltages. </a:t>
            </a:r>
          </a:p>
          <a:p>
            <a:pPr algn="just"/>
            <a:r>
              <a:rPr lang="en-US" sz="2200" dirty="0">
                <a:solidFill>
                  <a:schemeClr val="tx1"/>
                </a:solidFill>
                <a:latin typeface="Times New Roman" panose="02020603050405020304" pitchFamily="18" charset="0"/>
                <a:cs typeface="Times New Roman" panose="02020603050405020304" pitchFamily="18" charset="0"/>
              </a:rPr>
              <a:t>It operates based on the voltage difference between two input signals.</a:t>
            </a:r>
          </a:p>
          <a:p>
            <a:pPr algn="just"/>
            <a:r>
              <a:rPr lang="en-US" sz="2200" dirty="0">
                <a:solidFill>
                  <a:schemeClr val="tx1"/>
                </a:solidFill>
                <a:latin typeface="Times New Roman" panose="02020603050405020304" pitchFamily="18" charset="0"/>
                <a:cs typeface="Times New Roman" panose="02020603050405020304" pitchFamily="18" charset="0"/>
              </a:rPr>
              <a:t>The differential amplifier has two inputs, commonly referred to as the non-inverting and inverting inputs.</a:t>
            </a:r>
          </a:p>
          <a:p>
            <a:pPr algn="just"/>
            <a:r>
              <a:rPr lang="en-US" sz="2200" dirty="0">
                <a:solidFill>
                  <a:schemeClr val="tx1"/>
                </a:solidFill>
                <a:latin typeface="Times New Roman" panose="02020603050405020304" pitchFamily="18" charset="0"/>
                <a:cs typeface="Times New Roman" panose="02020603050405020304" pitchFamily="18" charset="0"/>
              </a:rPr>
              <a:t>The amplified output signal from the CS amplifier is connected to the non-inverting input of the differential amplifier.</a:t>
            </a:r>
          </a:p>
          <a:p>
            <a:pPr algn="just"/>
            <a:r>
              <a:rPr lang="en-US" sz="2200" dirty="0">
                <a:solidFill>
                  <a:schemeClr val="tx1"/>
                </a:solidFill>
                <a:latin typeface="Times New Roman" panose="02020603050405020304" pitchFamily="18" charset="0"/>
                <a:cs typeface="Times New Roman" panose="02020603050405020304" pitchFamily="18" charset="0"/>
              </a:rPr>
              <a:t>The reference voltages generated by the voltage divider network are connected to the inverting inputs of the differential amplifier.</a:t>
            </a:r>
          </a:p>
          <a:p>
            <a:pPr algn="just"/>
            <a:r>
              <a:rPr lang="en-US" sz="2200" dirty="0">
                <a:solidFill>
                  <a:schemeClr val="tx1"/>
                </a:solidFill>
                <a:latin typeface="Times New Roman" panose="02020603050405020304" pitchFamily="18" charset="0"/>
                <a:cs typeface="Times New Roman" panose="02020603050405020304" pitchFamily="18" charset="0"/>
              </a:rPr>
              <a:t>The differential amplifier amplifies the voltage difference between the non-inverting and inverting inputs and generates an output voltage that represents the result of the comparison.</a:t>
            </a:r>
          </a:p>
          <a:p>
            <a:pPr algn="just"/>
            <a:r>
              <a:rPr lang="en-US" sz="2200" dirty="0">
                <a:solidFill>
                  <a:schemeClr val="tx1"/>
                </a:solidFill>
                <a:latin typeface="Times New Roman" panose="02020603050405020304" pitchFamily="18" charset="0"/>
                <a:cs typeface="Times New Roman" panose="02020603050405020304" pitchFamily="18" charset="0"/>
              </a:rPr>
              <a:t>The output of the differential amplifier is connected to a logic circuit that converts the analog output into a digital code, typically using a priority encoder or a similar circuit.</a:t>
            </a:r>
          </a:p>
        </p:txBody>
      </p:sp>
      <p:sp>
        <p:nvSpPr>
          <p:cNvPr id="5" name="TextBox 4">
            <a:extLst>
              <a:ext uri="{FF2B5EF4-FFF2-40B4-BE49-F238E27FC236}">
                <a16:creationId xmlns:a16="http://schemas.microsoft.com/office/drawing/2014/main" id="{20D506F5-AA97-C0C4-545F-B323492ADD3E}"/>
              </a:ext>
            </a:extLst>
          </p:cNvPr>
          <p:cNvSpPr txBox="1"/>
          <p:nvPr/>
        </p:nvSpPr>
        <p:spPr>
          <a:xfrm flipH="1">
            <a:off x="281478" y="4598515"/>
            <a:ext cx="4601049" cy="646331"/>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		   differential Amplifier</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4" name="Picture 3" descr="Designing of a CMOS Differential Amplifier | by Vishnu Anugrahith | Medium">
            <a:extLst>
              <a:ext uri="{FF2B5EF4-FFF2-40B4-BE49-F238E27FC236}">
                <a16:creationId xmlns:a16="http://schemas.microsoft.com/office/drawing/2014/main" id="{D3468FCC-27CF-373C-1280-E9D77FAF2551}"/>
              </a:ext>
            </a:extLst>
          </p:cNvPr>
          <p:cNvPicPr>
            <a:picLocks noChangeAspect="1"/>
          </p:cNvPicPr>
          <p:nvPr/>
        </p:nvPicPr>
        <p:blipFill>
          <a:blip r:embed="rId2"/>
          <a:srcRect/>
          <a:stretch>
            <a:fillRect/>
          </a:stretch>
        </p:blipFill>
        <p:spPr bwMode="auto">
          <a:xfrm>
            <a:off x="682198" y="2469197"/>
            <a:ext cx="3544570" cy="1919605"/>
          </a:xfrm>
          <a:prstGeom prst="rect">
            <a:avLst/>
          </a:prstGeom>
          <a:noFill/>
          <a:ln w="9525">
            <a:noFill/>
            <a:miter lim="800000"/>
            <a:headEnd/>
            <a:tailEnd/>
          </a:ln>
        </p:spPr>
      </p:pic>
    </p:spTree>
    <p:extLst>
      <p:ext uri="{BB962C8B-B14F-4D97-AF65-F5344CB8AC3E}">
        <p14:creationId xmlns:p14="http://schemas.microsoft.com/office/powerpoint/2010/main" val="2950043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45E25-AF66-E6C6-793C-2FC5608A7B9D}"/>
              </a:ext>
            </a:extLst>
          </p:cNvPr>
          <p:cNvSpPr>
            <a:spLocks noGrp="1"/>
          </p:cNvSpPr>
          <p:nvPr>
            <p:ph type="title"/>
          </p:nvPr>
        </p:nvSpPr>
        <p:spPr>
          <a:xfrm>
            <a:off x="1645921" y="624110"/>
            <a:ext cx="9858692" cy="647737"/>
          </a:xfrm>
        </p:spPr>
        <p:txBody>
          <a:bodyPr/>
          <a:lstStyle/>
          <a:p>
            <a:r>
              <a:rPr lang="en-IN" b="1" dirty="0">
                <a:solidFill>
                  <a:schemeClr val="accent1"/>
                </a:solidFill>
                <a:latin typeface="Times New Roman" panose="02020603050405020304" pitchFamily="18" charset="0"/>
                <a:cs typeface="Times New Roman" panose="02020603050405020304" pitchFamily="18" charset="0"/>
              </a:rPr>
              <a:t>Comparator</a:t>
            </a:r>
          </a:p>
        </p:txBody>
      </p:sp>
      <p:sp>
        <p:nvSpPr>
          <p:cNvPr id="3" name="Content Placeholder 2">
            <a:extLst>
              <a:ext uri="{FF2B5EF4-FFF2-40B4-BE49-F238E27FC236}">
                <a16:creationId xmlns:a16="http://schemas.microsoft.com/office/drawing/2014/main" id="{A5AB207B-1F71-C90B-24A9-8544473A3270}"/>
              </a:ext>
            </a:extLst>
          </p:cNvPr>
          <p:cNvSpPr>
            <a:spLocks noGrp="1"/>
          </p:cNvSpPr>
          <p:nvPr>
            <p:ph idx="1"/>
          </p:nvPr>
        </p:nvSpPr>
        <p:spPr>
          <a:xfrm>
            <a:off x="5810596" y="2133600"/>
            <a:ext cx="5694016" cy="3777622"/>
          </a:xfrm>
        </p:spPr>
        <p:txBody>
          <a:bodyPr>
            <a:normAutofit fontScale="85000" lnSpcReduction="20000"/>
          </a:bodyPr>
          <a:lstStyle/>
          <a:p>
            <a:pPr marL="685800" indent="-457200" algn="just">
              <a:buFont typeface="Wingdings" panose="05000000000000000000" pitchFamily="2" charset="2"/>
              <a:buChar char="Ø"/>
            </a:pPr>
            <a:r>
              <a:rPr lang="en-IN" sz="2200" dirty="0">
                <a:solidFill>
                  <a:schemeClr val="tx1"/>
                </a:solidFill>
                <a:latin typeface="Times New Roman" panose="02020603050405020304" pitchFamily="18" charset="0"/>
                <a:cs typeface="Times New Roman" panose="02020603050405020304" pitchFamily="18" charset="0"/>
              </a:rPr>
              <a:t>We require (2^N) -1 comparators for designing a  flash ADC </a:t>
            </a:r>
          </a:p>
          <a:p>
            <a:pPr marL="685800" indent="-457200" algn="just">
              <a:buFont typeface="Wingdings" panose="05000000000000000000" pitchFamily="2" charset="2"/>
              <a:buChar char="Ø"/>
            </a:pPr>
            <a:r>
              <a:rPr lang="en-IN" sz="2200" dirty="0">
                <a:solidFill>
                  <a:schemeClr val="tx1"/>
                </a:solidFill>
                <a:latin typeface="Times New Roman" panose="02020603050405020304" pitchFamily="18" charset="0"/>
                <a:cs typeface="Times New Roman" panose="02020603050405020304" pitchFamily="18" charset="0"/>
              </a:rPr>
              <a:t>As we are designing a 3bit Flash ADC we require 7 Comparators</a:t>
            </a:r>
          </a:p>
          <a:p>
            <a:pPr marL="685800" indent="-457200" algn="just">
              <a:buFont typeface="Wingdings" panose="05000000000000000000" pitchFamily="2" charset="2"/>
              <a:buChar char="Ø"/>
            </a:pPr>
            <a:r>
              <a:rPr lang="en-IN" sz="2200" dirty="0">
                <a:solidFill>
                  <a:schemeClr val="tx1"/>
                </a:solidFill>
                <a:latin typeface="Times New Roman" panose="02020603050405020304" pitchFamily="18" charset="0"/>
                <a:cs typeface="Times New Roman" panose="02020603050405020304" pitchFamily="18" charset="0"/>
              </a:rPr>
              <a:t>When ever the Vin is greater than Vref then the output is positive i.e. 1 </a:t>
            </a:r>
          </a:p>
          <a:p>
            <a:pPr marL="685800" indent="-457200" algn="just">
              <a:buFont typeface="Wingdings" panose="05000000000000000000" pitchFamily="2" charset="2"/>
              <a:buChar char="Ø"/>
            </a:pPr>
            <a:r>
              <a:rPr lang="en-IN" sz="2200" dirty="0">
                <a:solidFill>
                  <a:schemeClr val="tx1"/>
                </a:solidFill>
                <a:latin typeface="Times New Roman" panose="02020603050405020304" pitchFamily="18" charset="0"/>
                <a:cs typeface="Times New Roman" panose="02020603050405020304" pitchFamily="18" charset="0"/>
              </a:rPr>
              <a:t>If Vin is less than Vref then the output voltage is negative i.e. 0</a:t>
            </a:r>
          </a:p>
          <a:p>
            <a:pPr marL="685800" indent="-457200" algn="just">
              <a:buFont typeface="Wingdings" panose="05000000000000000000" pitchFamily="2" charset="2"/>
              <a:buChar char="Ø"/>
            </a:pPr>
            <a:r>
              <a:rPr lang="en-IN" sz="2200" dirty="0">
                <a:solidFill>
                  <a:schemeClr val="tx1"/>
                </a:solidFill>
                <a:latin typeface="Times New Roman" panose="02020603050405020304" pitchFamily="18" charset="0"/>
                <a:cs typeface="Times New Roman" panose="02020603050405020304" pitchFamily="18" charset="0"/>
              </a:rPr>
              <a:t>These 1’s and 0’s are given as inputs to the encoder.</a:t>
            </a:r>
          </a:p>
          <a:p>
            <a:pPr marL="685800" indent="-457200" algn="just">
              <a:buFont typeface="Wingdings" panose="05000000000000000000" pitchFamily="2" charset="2"/>
              <a:buChar char="Ø"/>
            </a:pPr>
            <a:r>
              <a:rPr lang="en-IN" sz="2200" dirty="0">
                <a:solidFill>
                  <a:schemeClr val="tx1"/>
                </a:solidFill>
                <a:latin typeface="Times New Roman" panose="02020603050405020304" pitchFamily="18" charset="0"/>
                <a:cs typeface="Times New Roman" panose="02020603050405020304" pitchFamily="18" charset="0"/>
              </a:rPr>
              <a:t>This comparator is implemented by </a:t>
            </a:r>
            <a:r>
              <a:rPr lang="en-IN" sz="2200" b="1" dirty="0">
                <a:solidFill>
                  <a:schemeClr val="tx1"/>
                </a:solidFill>
                <a:latin typeface="Times New Roman" panose="02020603050405020304" pitchFamily="18" charset="0"/>
                <a:cs typeface="Times New Roman" panose="02020603050405020304" pitchFamily="18" charset="0"/>
              </a:rPr>
              <a:t>designing the common source amplifier and differential amplifier</a:t>
            </a:r>
            <a:r>
              <a:rPr lang="en-IN" sz="2200" dirty="0">
                <a:solidFill>
                  <a:schemeClr val="tx1"/>
                </a:solidFill>
                <a:latin typeface="Times New Roman" panose="02020603050405020304" pitchFamily="18" charset="0"/>
                <a:cs typeface="Times New Roman" panose="02020603050405020304" pitchFamily="18" charset="0"/>
              </a:rPr>
              <a:t>.</a:t>
            </a:r>
          </a:p>
          <a:p>
            <a:pPr marL="228600" indent="0">
              <a:buNone/>
            </a:pPr>
            <a:endParaRPr lang="en-IN" sz="1800" dirty="0">
              <a:solidFill>
                <a:schemeClr val="tx1"/>
              </a:solidFill>
              <a:latin typeface="Times New Roman" panose="02020603050405020304" pitchFamily="18" charset="0"/>
              <a:cs typeface="Times New Roman" panose="02020603050405020304" pitchFamily="18" charset="0"/>
            </a:endParaRPr>
          </a:p>
        </p:txBody>
      </p:sp>
      <p:pic>
        <p:nvPicPr>
          <p:cNvPr id="4" name="Picture 3" descr="Comparators">
            <a:extLst>
              <a:ext uri="{FF2B5EF4-FFF2-40B4-BE49-F238E27FC236}">
                <a16:creationId xmlns:a16="http://schemas.microsoft.com/office/drawing/2014/main" id="{2785FE78-0AFA-B442-3CC2-FEC38B986F2B}"/>
              </a:ext>
            </a:extLst>
          </p:cNvPr>
          <p:cNvPicPr/>
          <p:nvPr/>
        </p:nvPicPr>
        <p:blipFill>
          <a:blip r:embed="rId2" cstate="print"/>
          <a:srcRect/>
          <a:stretch>
            <a:fillRect/>
          </a:stretch>
        </p:blipFill>
        <p:spPr bwMode="auto">
          <a:xfrm>
            <a:off x="2043559" y="2133600"/>
            <a:ext cx="3304108" cy="2317815"/>
          </a:xfrm>
          <a:prstGeom prst="rect">
            <a:avLst/>
          </a:prstGeom>
          <a:noFill/>
        </p:spPr>
      </p:pic>
      <p:sp>
        <p:nvSpPr>
          <p:cNvPr id="6" name="TextBox 5">
            <a:extLst>
              <a:ext uri="{FF2B5EF4-FFF2-40B4-BE49-F238E27FC236}">
                <a16:creationId xmlns:a16="http://schemas.microsoft.com/office/drawing/2014/main" id="{D6EAFFAA-3B52-EC49-8F65-E172C7CE8DF5}"/>
              </a:ext>
            </a:extLst>
          </p:cNvPr>
          <p:cNvSpPr txBox="1"/>
          <p:nvPr/>
        </p:nvSpPr>
        <p:spPr>
          <a:xfrm>
            <a:off x="2972405" y="4536963"/>
            <a:ext cx="1446415" cy="369332"/>
          </a:xfrm>
          <a:prstGeom prst="rect">
            <a:avLst/>
          </a:prstGeom>
          <a:noFill/>
        </p:spPr>
        <p:txBody>
          <a:bodyPr wrap="square">
            <a:spAutoFit/>
          </a:bodyPr>
          <a:lstStyle/>
          <a:p>
            <a:r>
              <a:rPr lang="en-IN" sz="1800" dirty="0">
                <a:solidFill>
                  <a:schemeClr val="tx1"/>
                </a:solidFill>
                <a:latin typeface="Times New Roman" panose="02020603050405020304" pitchFamily="18" charset="0"/>
                <a:cs typeface="Times New Roman" panose="02020603050405020304" pitchFamily="18" charset="0"/>
              </a:rPr>
              <a:t>Comparator</a:t>
            </a:r>
            <a:endParaRPr lang="en-IN" dirty="0"/>
          </a:p>
        </p:txBody>
      </p:sp>
    </p:spTree>
    <p:extLst>
      <p:ext uri="{BB962C8B-B14F-4D97-AF65-F5344CB8AC3E}">
        <p14:creationId xmlns:p14="http://schemas.microsoft.com/office/powerpoint/2010/main" val="1725882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F3CC8-4DB0-1A82-8ECF-10FCF399F177}"/>
              </a:ext>
            </a:extLst>
          </p:cNvPr>
          <p:cNvSpPr>
            <a:spLocks noGrp="1"/>
          </p:cNvSpPr>
          <p:nvPr>
            <p:ph type="title"/>
          </p:nvPr>
        </p:nvSpPr>
        <p:spPr>
          <a:xfrm>
            <a:off x="1612669" y="624110"/>
            <a:ext cx="9891943" cy="739177"/>
          </a:xfrm>
        </p:spPr>
        <p:txBody>
          <a:bodyPr/>
          <a:lstStyle/>
          <a:p>
            <a:r>
              <a:rPr lang="en-IN" b="1" dirty="0">
                <a:solidFill>
                  <a:schemeClr val="accent1"/>
                </a:solidFill>
                <a:latin typeface="Times New Roman" panose="02020603050405020304" pitchFamily="18" charset="0"/>
                <a:cs typeface="Times New Roman" panose="02020603050405020304" pitchFamily="18" charset="0"/>
              </a:rPr>
              <a:t>Priority Encoder (8:3)</a:t>
            </a:r>
          </a:p>
        </p:txBody>
      </p:sp>
      <p:sp>
        <p:nvSpPr>
          <p:cNvPr id="3" name="Content Placeholder 2">
            <a:extLst>
              <a:ext uri="{FF2B5EF4-FFF2-40B4-BE49-F238E27FC236}">
                <a16:creationId xmlns:a16="http://schemas.microsoft.com/office/drawing/2014/main" id="{9FDD7ABF-1A85-5F09-17D8-18A9D49781B2}"/>
              </a:ext>
            </a:extLst>
          </p:cNvPr>
          <p:cNvSpPr>
            <a:spLocks noGrp="1"/>
          </p:cNvSpPr>
          <p:nvPr>
            <p:ph idx="1"/>
          </p:nvPr>
        </p:nvSpPr>
        <p:spPr>
          <a:xfrm>
            <a:off x="1612669" y="2133600"/>
            <a:ext cx="9891943" cy="3777622"/>
          </a:xfrm>
        </p:spPr>
        <p:txBody>
          <a:bodyPr/>
          <a:lstStyle/>
          <a:p>
            <a:pPr marL="0" indent="0">
              <a:buNone/>
            </a:pPr>
            <a:endParaRPr lang="en-IN" dirty="0"/>
          </a:p>
          <a:p>
            <a:pPr marL="0" indent="0">
              <a:buNone/>
            </a:pPr>
            <a:endParaRPr lang="en-IN" dirty="0"/>
          </a:p>
        </p:txBody>
      </p:sp>
      <p:pic>
        <p:nvPicPr>
          <p:cNvPr id="4" name="Picture 3">
            <a:extLst>
              <a:ext uri="{FF2B5EF4-FFF2-40B4-BE49-F238E27FC236}">
                <a16:creationId xmlns:a16="http://schemas.microsoft.com/office/drawing/2014/main" id="{86A152AA-73AE-94F5-F9E7-12D5E14A5B47}"/>
              </a:ext>
            </a:extLst>
          </p:cNvPr>
          <p:cNvPicPr>
            <a:picLocks noChangeAspect="1"/>
          </p:cNvPicPr>
          <p:nvPr/>
        </p:nvPicPr>
        <p:blipFill>
          <a:blip r:embed="rId2"/>
          <a:stretch>
            <a:fillRect/>
          </a:stretch>
        </p:blipFill>
        <p:spPr>
          <a:xfrm>
            <a:off x="1612669" y="2133600"/>
            <a:ext cx="5068480" cy="2292912"/>
          </a:xfrm>
          <a:prstGeom prst="rect">
            <a:avLst/>
          </a:prstGeom>
        </p:spPr>
      </p:pic>
      <p:pic>
        <p:nvPicPr>
          <p:cNvPr id="5" name="Picture 4" descr="combination-comb30.gif">
            <a:extLst>
              <a:ext uri="{FF2B5EF4-FFF2-40B4-BE49-F238E27FC236}">
                <a16:creationId xmlns:a16="http://schemas.microsoft.com/office/drawing/2014/main" id="{9A6A7C35-BCFB-5E3F-6448-7EB377AA4773}"/>
              </a:ext>
            </a:extLst>
          </p:cNvPr>
          <p:cNvPicPr>
            <a:picLocks noChangeAspect="1"/>
          </p:cNvPicPr>
          <p:nvPr/>
        </p:nvPicPr>
        <p:blipFill>
          <a:blip r:embed="rId3"/>
          <a:stretch>
            <a:fillRect/>
          </a:stretch>
        </p:blipFill>
        <p:spPr>
          <a:xfrm>
            <a:off x="7006158" y="2299781"/>
            <a:ext cx="4498454" cy="1834623"/>
          </a:xfrm>
          <a:prstGeom prst="rect">
            <a:avLst/>
          </a:prstGeom>
        </p:spPr>
      </p:pic>
      <p:sp>
        <p:nvSpPr>
          <p:cNvPr id="7" name="TextBox 6">
            <a:extLst>
              <a:ext uri="{FF2B5EF4-FFF2-40B4-BE49-F238E27FC236}">
                <a16:creationId xmlns:a16="http://schemas.microsoft.com/office/drawing/2014/main" id="{1BF5E806-60F6-4E2F-666C-91783DC23757}"/>
              </a:ext>
            </a:extLst>
          </p:cNvPr>
          <p:cNvSpPr txBox="1"/>
          <p:nvPr/>
        </p:nvSpPr>
        <p:spPr>
          <a:xfrm>
            <a:off x="1612668" y="4838008"/>
            <a:ext cx="9891943" cy="1446550"/>
          </a:xfrm>
          <a:prstGeom prst="rect">
            <a:avLst/>
          </a:prstGeom>
          <a:noFill/>
        </p:spPr>
        <p:txBody>
          <a:bodyPr wrap="square" rtlCol="0">
            <a:spAutoFit/>
          </a:bodyPr>
          <a:lstStyle/>
          <a:p>
            <a:pPr marL="514350" indent="-285750" algn="just">
              <a:buClr>
                <a:schemeClr val="accent1"/>
              </a:buClr>
              <a:buFont typeface="Wingdings" panose="05000000000000000000" pitchFamily="2" charset="2"/>
              <a:buChar char="Ø"/>
            </a:pPr>
            <a:r>
              <a:rPr lang="en-IN" sz="2200" dirty="0">
                <a:solidFill>
                  <a:schemeClr val="tx1"/>
                </a:solidFill>
                <a:latin typeface="Times New Roman" panose="02020603050405020304" pitchFamily="18" charset="0"/>
              </a:rPr>
              <a:t>Schematic of 8:3 encoder is done and is integrated with the comparator.</a:t>
            </a:r>
          </a:p>
          <a:p>
            <a:pPr marL="514350" indent="-285750" algn="just">
              <a:buClr>
                <a:schemeClr val="accent1"/>
              </a:buClr>
              <a:buFont typeface="Wingdings" panose="05000000000000000000" pitchFamily="2" charset="2"/>
              <a:buChar char="Ø"/>
            </a:pPr>
            <a:r>
              <a:rPr lang="en-IN" sz="2200" dirty="0">
                <a:solidFill>
                  <a:schemeClr val="tx1"/>
                </a:solidFill>
                <a:latin typeface="Times New Roman" panose="02020603050405020304" pitchFamily="18" charset="0"/>
              </a:rPr>
              <a:t>The output of comparator is given as the input of the encoder.</a:t>
            </a:r>
          </a:p>
          <a:p>
            <a:pPr marL="514350" indent="-285750" algn="just">
              <a:buClr>
                <a:schemeClr val="accent1"/>
              </a:buClr>
              <a:buFont typeface="Wingdings" panose="05000000000000000000" pitchFamily="2" charset="2"/>
              <a:buChar char="Ø"/>
            </a:pPr>
            <a:r>
              <a:rPr lang="en-IN" sz="2200" dirty="0">
                <a:solidFill>
                  <a:schemeClr val="tx1"/>
                </a:solidFill>
                <a:latin typeface="Times New Roman" panose="02020603050405020304" pitchFamily="18" charset="0"/>
              </a:rPr>
              <a:t>When ever the priority encoder gets input, the highest input which give +v (voltage) according to that the binary number is given. </a:t>
            </a:r>
          </a:p>
        </p:txBody>
      </p:sp>
    </p:spTree>
    <p:extLst>
      <p:ext uri="{BB962C8B-B14F-4D97-AF65-F5344CB8AC3E}">
        <p14:creationId xmlns:p14="http://schemas.microsoft.com/office/powerpoint/2010/main" val="639894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05818-17E8-CC15-CCFB-FE19829D2B4D}"/>
              </a:ext>
            </a:extLst>
          </p:cNvPr>
          <p:cNvSpPr>
            <a:spLocks noGrp="1"/>
          </p:cNvSpPr>
          <p:nvPr>
            <p:ph type="title"/>
          </p:nvPr>
        </p:nvSpPr>
        <p:spPr/>
        <p:txBody>
          <a:bodyPr/>
          <a:lstStyle/>
          <a:p>
            <a:r>
              <a:rPr lang="en-US" b="1" dirty="0">
                <a:solidFill>
                  <a:schemeClr val="accent1"/>
                </a:solidFill>
              </a:rPr>
              <a:t>D Flip-flop</a:t>
            </a:r>
            <a:endParaRPr lang="en-IN" b="1" dirty="0">
              <a:solidFill>
                <a:schemeClr val="accent1"/>
              </a:solidFill>
            </a:endParaRPr>
          </a:p>
        </p:txBody>
      </p:sp>
      <p:sp>
        <p:nvSpPr>
          <p:cNvPr id="8" name="Content Placeholder 7">
            <a:extLst>
              <a:ext uri="{FF2B5EF4-FFF2-40B4-BE49-F238E27FC236}">
                <a16:creationId xmlns:a16="http://schemas.microsoft.com/office/drawing/2014/main" id="{081C83E0-4F3D-18FA-C627-0E68A7B206A6}"/>
              </a:ext>
            </a:extLst>
          </p:cNvPr>
          <p:cNvSpPr>
            <a:spLocks noGrp="1"/>
          </p:cNvSpPr>
          <p:nvPr>
            <p:ph sz="quarter" idx="4"/>
          </p:nvPr>
        </p:nvSpPr>
        <p:spPr>
          <a:xfrm>
            <a:off x="6475445" y="1576873"/>
            <a:ext cx="5030186" cy="4322925"/>
          </a:xfrm>
        </p:spPr>
        <p:txBody>
          <a:bodyPr/>
          <a:lstStyle/>
          <a:p>
            <a:pPr algn="just"/>
            <a:r>
              <a:rPr lang="en-US" sz="2200" dirty="0">
                <a:effectLst/>
                <a:latin typeface="Times New Roman" panose="02020603050405020304" pitchFamily="18" charset="0"/>
                <a:ea typeface="Times New Roman" panose="02020603050405020304" pitchFamily="18" charset="0"/>
              </a:rPr>
              <a:t>The Master-Slave D-flipflop is used to implement the Johnson Counter</a:t>
            </a:r>
            <a:r>
              <a:rPr lang="en-US" sz="2200" b="1" dirty="0">
                <a:effectLst/>
                <a:latin typeface="Times New Roman" panose="02020603050405020304" pitchFamily="18" charset="0"/>
                <a:ea typeface="Times New Roman" panose="02020603050405020304" pitchFamily="18" charset="0"/>
              </a:rPr>
              <a:t>.</a:t>
            </a:r>
            <a:r>
              <a:rPr lang="en-US" sz="2200" dirty="0">
                <a:effectLst/>
                <a:latin typeface="Times New Roman" panose="02020603050405020304" pitchFamily="18" charset="0"/>
                <a:ea typeface="Times New Roman" panose="02020603050405020304" pitchFamily="18" charset="0"/>
              </a:rPr>
              <a:t> An inverter cell is created with same transistor specifications and is directly used in the schematic.</a:t>
            </a:r>
          </a:p>
          <a:p>
            <a:pPr algn="just"/>
            <a:r>
              <a:rPr lang="en-US" sz="2200" dirty="0">
                <a:effectLst/>
                <a:latin typeface="Times New Roman" panose="02020603050405020304" pitchFamily="18" charset="0"/>
                <a:ea typeface="Times New Roman" panose="02020603050405020304" pitchFamily="18" charset="0"/>
              </a:rPr>
              <a:t> 2 additional NMOS transistors are used in the circuit for reset operation. A cell of the designed flip flop is created to use it as an instance in the Johnson counter designing.</a:t>
            </a:r>
            <a:endParaRPr lang="en-IN" sz="2200" dirty="0">
              <a:effectLst/>
              <a:latin typeface="Times New Roman" panose="02020603050405020304" pitchFamily="18" charset="0"/>
              <a:ea typeface="Times New Roman" panose="02020603050405020304" pitchFamily="18" charset="0"/>
            </a:endParaRPr>
          </a:p>
          <a:p>
            <a:pPr marL="0" indent="0">
              <a:buNone/>
            </a:pPr>
            <a:endParaRPr lang="en-IN" dirty="0"/>
          </a:p>
        </p:txBody>
      </p:sp>
      <p:pic>
        <p:nvPicPr>
          <p:cNvPr id="6" name="Content Placeholder 5">
            <a:extLst>
              <a:ext uri="{FF2B5EF4-FFF2-40B4-BE49-F238E27FC236}">
                <a16:creationId xmlns:a16="http://schemas.microsoft.com/office/drawing/2014/main" id="{5BD586B0-7B47-2B14-D10A-99CA28F0664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438593" y="1905000"/>
            <a:ext cx="4343400" cy="2150258"/>
          </a:xfrm>
        </p:spPr>
      </p:pic>
      <p:sp>
        <p:nvSpPr>
          <p:cNvPr id="9" name="TextBox 8">
            <a:extLst>
              <a:ext uri="{FF2B5EF4-FFF2-40B4-BE49-F238E27FC236}">
                <a16:creationId xmlns:a16="http://schemas.microsoft.com/office/drawing/2014/main" id="{498E5B17-F4D3-D9CB-1A1E-3385BD715F92}"/>
              </a:ext>
            </a:extLst>
          </p:cNvPr>
          <p:cNvSpPr txBox="1"/>
          <p:nvPr/>
        </p:nvSpPr>
        <p:spPr>
          <a:xfrm>
            <a:off x="2806065" y="4055258"/>
            <a:ext cx="6099810" cy="369332"/>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D-flipflop</a:t>
            </a:r>
            <a:endParaRPr lang="en-IN" dirty="0"/>
          </a:p>
        </p:txBody>
      </p:sp>
    </p:spTree>
    <p:extLst>
      <p:ext uri="{BB962C8B-B14F-4D97-AF65-F5344CB8AC3E}">
        <p14:creationId xmlns:p14="http://schemas.microsoft.com/office/powerpoint/2010/main" val="25355589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0D57C-69FA-806D-114E-E586CF55B743}"/>
              </a:ext>
            </a:extLst>
          </p:cNvPr>
          <p:cNvSpPr>
            <a:spLocks noGrp="1"/>
          </p:cNvSpPr>
          <p:nvPr>
            <p:ph type="title"/>
          </p:nvPr>
        </p:nvSpPr>
        <p:spPr/>
        <p:txBody>
          <a:bodyPr/>
          <a:lstStyle/>
          <a:p>
            <a:r>
              <a:rPr lang="en-IN" b="1" dirty="0">
                <a:solidFill>
                  <a:schemeClr val="accent1"/>
                </a:solidFill>
              </a:rPr>
              <a:t>Johnson Counter</a:t>
            </a:r>
          </a:p>
        </p:txBody>
      </p:sp>
      <p:sp>
        <p:nvSpPr>
          <p:cNvPr id="6" name="Content Placeholder 5">
            <a:extLst>
              <a:ext uri="{FF2B5EF4-FFF2-40B4-BE49-F238E27FC236}">
                <a16:creationId xmlns:a16="http://schemas.microsoft.com/office/drawing/2014/main" id="{222CCF0E-D15B-1AA9-0E4C-E530C58DD62E}"/>
              </a:ext>
            </a:extLst>
          </p:cNvPr>
          <p:cNvSpPr>
            <a:spLocks noGrp="1"/>
          </p:cNvSpPr>
          <p:nvPr>
            <p:ph sz="quarter" idx="4"/>
          </p:nvPr>
        </p:nvSpPr>
        <p:spPr>
          <a:xfrm>
            <a:off x="5288280" y="1905000"/>
            <a:ext cx="6659880" cy="4419600"/>
          </a:xfrm>
        </p:spPr>
        <p:txBody>
          <a:bodyPr>
            <a:normAutofit fontScale="25000" lnSpcReduction="20000"/>
          </a:bodyPr>
          <a:lstStyle/>
          <a:p>
            <a:pPr algn="just">
              <a:lnSpc>
                <a:spcPct val="150000"/>
              </a:lnSpc>
            </a:pPr>
            <a:r>
              <a:rPr lang="en-US" sz="8000" dirty="0">
                <a:effectLst/>
                <a:latin typeface="Times New Roman" panose="02020603050405020304" pitchFamily="18" charset="0"/>
                <a:ea typeface="Times New Roman" panose="02020603050405020304" pitchFamily="18" charset="0"/>
              </a:rPr>
              <a:t>The Johnson counter is the cascaded arrangements of n flip-flop. The inverted output of last flipflop is given as the input to the first flipflop</a:t>
            </a:r>
            <a:r>
              <a:rPr lang="en-US" sz="8000" b="1" dirty="0">
                <a:effectLst/>
                <a:latin typeface="Times New Roman" panose="02020603050405020304" pitchFamily="18" charset="0"/>
                <a:ea typeface="Times New Roman" panose="02020603050405020304" pitchFamily="18" charset="0"/>
              </a:rPr>
              <a:t>.</a:t>
            </a:r>
            <a:r>
              <a:rPr lang="en-US" sz="8000" dirty="0">
                <a:effectLst/>
                <a:latin typeface="Times New Roman" panose="02020603050405020304" pitchFamily="18" charset="0"/>
                <a:ea typeface="Times New Roman" panose="02020603050405020304" pitchFamily="18" charset="0"/>
              </a:rPr>
              <a:t> Here it is a 4-bit Johnson Ring Counter made of four D flip-flop and same clock is given to all.</a:t>
            </a:r>
            <a:endParaRPr lang="en-IN" sz="8000" dirty="0">
              <a:effectLst/>
              <a:latin typeface="Times New Roman" panose="02020603050405020304" pitchFamily="18" charset="0"/>
              <a:ea typeface="Times New Roman" panose="02020603050405020304" pitchFamily="18" charset="0"/>
            </a:endParaRPr>
          </a:p>
          <a:p>
            <a:pPr marL="0" indent="0" algn="just">
              <a:lnSpc>
                <a:spcPct val="150000"/>
              </a:lnSpc>
              <a:buNone/>
            </a:pPr>
            <a:r>
              <a:rPr lang="en-US" sz="4200" dirty="0">
                <a:effectLst/>
                <a:latin typeface="Times New Roman" panose="02020603050405020304" pitchFamily="18" charset="0"/>
                <a:ea typeface="Times New Roman" panose="02020603050405020304" pitchFamily="18" charset="0"/>
              </a:rPr>
              <a:t> </a:t>
            </a:r>
            <a:endParaRPr lang="en-IN" sz="4200" dirty="0">
              <a:effectLst/>
              <a:latin typeface="Times New Roman" panose="02020603050405020304" pitchFamily="18" charset="0"/>
              <a:ea typeface="Times New Roman" panose="02020603050405020304" pitchFamily="18" charset="0"/>
            </a:endParaRPr>
          </a:p>
          <a:p>
            <a:pPr algn="just">
              <a:lnSpc>
                <a:spcPct val="150000"/>
              </a:lnSpc>
            </a:pPr>
            <a:r>
              <a:rPr lang="en-US" sz="8000" dirty="0">
                <a:effectLst/>
                <a:latin typeface="Times New Roman" panose="02020603050405020304" pitchFamily="18" charset="0"/>
                <a:ea typeface="Times New Roman" panose="02020603050405020304" pitchFamily="18" charset="0"/>
              </a:rPr>
              <a:t>The Johnson  counter is a type of counter created using shift registers and if we apply serial data signal to the input of the serial-in to serial-out shift registers, the same sequence of data will exit from the last flipflop in the register chain.</a:t>
            </a:r>
            <a:endParaRPr lang="en-IN" sz="8000" dirty="0">
              <a:effectLst/>
              <a:latin typeface="Times New Roman" panose="02020603050405020304" pitchFamily="18" charset="0"/>
              <a:ea typeface="Times New Roman" panose="02020603050405020304" pitchFamily="18" charset="0"/>
            </a:endParaRPr>
          </a:p>
          <a:p>
            <a:endParaRPr lang="en-IN" dirty="0"/>
          </a:p>
        </p:txBody>
      </p:sp>
      <p:pic>
        <p:nvPicPr>
          <p:cNvPr id="7" name="Content Placeholder 6">
            <a:extLst>
              <a:ext uri="{FF2B5EF4-FFF2-40B4-BE49-F238E27FC236}">
                <a16:creationId xmlns:a16="http://schemas.microsoft.com/office/drawing/2014/main" id="{B9206EE6-05AC-BAA5-3DD3-354082B5267F}"/>
              </a:ext>
            </a:extLst>
          </p:cNvPr>
          <p:cNvPicPr>
            <a:picLocks noGrp="1"/>
          </p:cNvPicPr>
          <p:nvPr>
            <p:ph sz="half" idx="2"/>
          </p:nvPr>
        </p:nvPicPr>
        <p:blipFill>
          <a:blip r:embed="rId2">
            <a:extLst>
              <a:ext uri="{28A0092B-C50C-407E-A947-70E740481C1C}">
                <a14:useLocalDpi xmlns:a14="http://schemas.microsoft.com/office/drawing/2010/main" val="0"/>
              </a:ext>
            </a:extLst>
          </a:blip>
          <a:stretch>
            <a:fillRect/>
          </a:stretch>
        </p:blipFill>
        <p:spPr>
          <a:xfrm>
            <a:off x="903288" y="2438400"/>
            <a:ext cx="3958272" cy="1652587"/>
          </a:xfrm>
          <a:prstGeom prst="rect">
            <a:avLst/>
          </a:prstGeom>
        </p:spPr>
      </p:pic>
      <p:sp>
        <p:nvSpPr>
          <p:cNvPr id="11" name="TextBox 10">
            <a:extLst>
              <a:ext uri="{FF2B5EF4-FFF2-40B4-BE49-F238E27FC236}">
                <a16:creationId xmlns:a16="http://schemas.microsoft.com/office/drawing/2014/main" id="{68688740-4639-7427-7DBC-EC5089194053}"/>
              </a:ext>
            </a:extLst>
          </p:cNvPr>
          <p:cNvSpPr txBox="1"/>
          <p:nvPr/>
        </p:nvSpPr>
        <p:spPr>
          <a:xfrm>
            <a:off x="1396365" y="4188142"/>
            <a:ext cx="6099810" cy="369332"/>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 Johnson counter </a:t>
            </a:r>
            <a:endParaRPr lang="en-IN" dirty="0"/>
          </a:p>
        </p:txBody>
      </p:sp>
    </p:spTree>
    <p:extLst>
      <p:ext uri="{BB962C8B-B14F-4D97-AF65-F5344CB8AC3E}">
        <p14:creationId xmlns:p14="http://schemas.microsoft.com/office/powerpoint/2010/main" val="1023052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F6EB6-78A7-7CFD-813F-B192FADC23E4}"/>
              </a:ext>
            </a:extLst>
          </p:cNvPr>
          <p:cNvSpPr>
            <a:spLocks noGrp="1"/>
          </p:cNvSpPr>
          <p:nvPr>
            <p:ph type="title"/>
          </p:nvPr>
        </p:nvSpPr>
        <p:spPr>
          <a:xfrm>
            <a:off x="1670859" y="624110"/>
            <a:ext cx="9833754" cy="647737"/>
          </a:xfrm>
        </p:spPr>
        <p:txBody>
          <a:bodyPr/>
          <a:lstStyle/>
          <a:p>
            <a:r>
              <a:rPr lang="en-IN" b="1" dirty="0">
                <a:solidFill>
                  <a:schemeClr val="accent1"/>
                </a:solidFill>
                <a:latin typeface="Times New Roman" panose="02020603050405020304" pitchFamily="18" charset="0"/>
                <a:cs typeface="Times New Roman" panose="02020603050405020304" pitchFamily="18" charset="0"/>
              </a:rPr>
              <a:t>Results and discussions </a:t>
            </a:r>
          </a:p>
        </p:txBody>
      </p:sp>
      <p:sp>
        <p:nvSpPr>
          <p:cNvPr id="3" name="Content Placeholder 2">
            <a:extLst>
              <a:ext uri="{FF2B5EF4-FFF2-40B4-BE49-F238E27FC236}">
                <a16:creationId xmlns:a16="http://schemas.microsoft.com/office/drawing/2014/main" id="{CC2DDDCB-3AEF-5E78-2C02-DA6CE1BD6D11}"/>
              </a:ext>
            </a:extLst>
          </p:cNvPr>
          <p:cNvSpPr>
            <a:spLocks noGrp="1"/>
          </p:cNvSpPr>
          <p:nvPr>
            <p:ph idx="1"/>
          </p:nvPr>
        </p:nvSpPr>
        <p:spPr>
          <a:xfrm>
            <a:off x="1670858" y="1531623"/>
            <a:ext cx="3184245" cy="468284"/>
          </a:xfrm>
        </p:spPr>
        <p:txBody>
          <a:bodyPr>
            <a:noAutofit/>
          </a:bodyPr>
          <a:lstStyle/>
          <a:p>
            <a:pPr marL="0" indent="0">
              <a:buNone/>
            </a:pPr>
            <a:r>
              <a:rPr lang="en-US" sz="2500" b="1" dirty="0">
                <a:solidFill>
                  <a:schemeClr val="tx1"/>
                </a:solidFill>
                <a:latin typeface="Times New Roman" panose="02020603050405020304" pitchFamily="18" charset="0"/>
                <a:cs typeface="Times New Roman" panose="02020603050405020304" pitchFamily="18" charset="0"/>
              </a:rPr>
              <a:t>Inverter schematic:</a:t>
            </a:r>
            <a:endParaRPr lang="en-IN" sz="2500"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15D708-CF94-83F5-7C3E-C474EBF7D995}"/>
              </a:ext>
            </a:extLst>
          </p:cNvPr>
          <p:cNvPicPr>
            <a:picLocks noChangeAspect="1"/>
          </p:cNvPicPr>
          <p:nvPr/>
        </p:nvPicPr>
        <p:blipFill rotWithShape="1">
          <a:blip r:embed="rId2"/>
          <a:srcRect l="21625" r="16263"/>
          <a:stretch/>
        </p:blipFill>
        <p:spPr>
          <a:xfrm>
            <a:off x="1455938" y="1999907"/>
            <a:ext cx="6542842" cy="4063542"/>
          </a:xfrm>
          <a:prstGeom prst="rect">
            <a:avLst/>
          </a:prstGeom>
        </p:spPr>
      </p:pic>
      <p:sp>
        <p:nvSpPr>
          <p:cNvPr id="7" name="TextBox 6">
            <a:extLst>
              <a:ext uri="{FF2B5EF4-FFF2-40B4-BE49-F238E27FC236}">
                <a16:creationId xmlns:a16="http://schemas.microsoft.com/office/drawing/2014/main" id="{5574D2EC-8FAD-3394-265D-A9CD7059B575}"/>
              </a:ext>
            </a:extLst>
          </p:cNvPr>
          <p:cNvSpPr txBox="1"/>
          <p:nvPr/>
        </p:nvSpPr>
        <p:spPr>
          <a:xfrm>
            <a:off x="8575828" y="1765765"/>
            <a:ext cx="2725445" cy="2215991"/>
          </a:xfrm>
          <a:prstGeom prst="rect">
            <a:avLst/>
          </a:prstGeom>
          <a:noFill/>
        </p:spPr>
        <p:txBody>
          <a:bodyPr wrap="square" rtlCol="0">
            <a:spAutoFit/>
          </a:bodyPr>
          <a:lstStyle/>
          <a:p>
            <a:pPr algn="just"/>
            <a:r>
              <a:rPr lang="en-IN" sz="2400" dirty="0">
                <a:latin typeface="Times New Roman" panose="02020603050405020304" pitchFamily="18" charset="0"/>
                <a:cs typeface="Times New Roman" panose="02020603050405020304" pitchFamily="18" charset="0"/>
              </a:rPr>
              <a:t>v pulse is 1.8 v </a:t>
            </a:r>
          </a:p>
          <a:p>
            <a:pPr algn="just"/>
            <a:r>
              <a:rPr lang="en-IN" sz="2400" dirty="0">
                <a:latin typeface="Times New Roman" panose="02020603050405020304" pitchFamily="18" charset="0"/>
                <a:cs typeface="Times New Roman" panose="02020603050405020304" pitchFamily="18" charset="0"/>
              </a:rPr>
              <a:t>Period is 20n s</a:t>
            </a:r>
          </a:p>
          <a:p>
            <a:pPr algn="just"/>
            <a:r>
              <a:rPr lang="en-IN" sz="2400" dirty="0">
                <a:latin typeface="Times New Roman" panose="02020603050405020304" pitchFamily="18" charset="0"/>
                <a:cs typeface="Times New Roman" panose="02020603050405020304" pitchFamily="18" charset="0"/>
              </a:rPr>
              <a:t>Pulse width is 20n s</a:t>
            </a:r>
          </a:p>
          <a:p>
            <a:pPr algn="just"/>
            <a:r>
              <a:rPr lang="en-IN" sz="2400" dirty="0">
                <a:latin typeface="Times New Roman" panose="02020603050405020304" pitchFamily="18" charset="0"/>
                <a:cs typeface="Times New Roman" panose="02020603050405020304" pitchFamily="18" charset="0"/>
              </a:rPr>
              <a:t>Rise  time 1 n s</a:t>
            </a:r>
          </a:p>
          <a:p>
            <a:pPr algn="just"/>
            <a:r>
              <a:rPr lang="en-IN" sz="2400" dirty="0">
                <a:latin typeface="Times New Roman" panose="02020603050405020304" pitchFamily="18" charset="0"/>
                <a:cs typeface="Times New Roman" panose="02020603050405020304" pitchFamily="18" charset="0"/>
              </a:rPr>
              <a:t>Fall time 1n s</a:t>
            </a:r>
          </a:p>
          <a:p>
            <a:pPr algn="just"/>
            <a:endParaRPr lang="en-IN" dirty="0"/>
          </a:p>
        </p:txBody>
      </p:sp>
    </p:spTree>
    <p:extLst>
      <p:ext uri="{BB962C8B-B14F-4D97-AF65-F5344CB8AC3E}">
        <p14:creationId xmlns:p14="http://schemas.microsoft.com/office/powerpoint/2010/main" val="2859106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402A9-F4DE-D15E-6D8E-EA7D41EBD8E0}"/>
              </a:ext>
            </a:extLst>
          </p:cNvPr>
          <p:cNvSpPr>
            <a:spLocks noGrp="1"/>
          </p:cNvSpPr>
          <p:nvPr>
            <p:ph type="title"/>
          </p:nvPr>
        </p:nvSpPr>
        <p:spPr>
          <a:xfrm>
            <a:off x="1679171" y="643690"/>
            <a:ext cx="9825441" cy="772429"/>
          </a:xfrm>
        </p:spPr>
        <p:txBody>
          <a:bodyPr>
            <a:normAutofit/>
          </a:bodyPr>
          <a:lstStyle/>
          <a:p>
            <a:r>
              <a:rPr lang="en-US" sz="3400" b="1" dirty="0">
                <a:solidFill>
                  <a:srgbClr val="C00000"/>
                </a:solidFill>
                <a:latin typeface="Times New Roman" panose="02020603050405020304" pitchFamily="18" charset="0"/>
                <a:cs typeface="Times New Roman" panose="02020603050405020304" pitchFamily="18" charset="0"/>
              </a:rPr>
              <a:t>Overview of the project presentation</a:t>
            </a:r>
            <a:endParaRPr lang="en-IN" sz="3400" b="1" dirty="0">
              <a:solidFill>
                <a:srgbClr val="C0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3C25A50-EB42-250A-2384-EDC836216876}"/>
              </a:ext>
            </a:extLst>
          </p:cNvPr>
          <p:cNvSpPr>
            <a:spLocks noGrp="1"/>
          </p:cNvSpPr>
          <p:nvPr>
            <p:ph idx="1"/>
          </p:nvPr>
        </p:nvSpPr>
        <p:spPr>
          <a:xfrm>
            <a:off x="1679171" y="2133599"/>
            <a:ext cx="9825441" cy="4258887"/>
          </a:xfrm>
        </p:spPr>
        <p:txBody>
          <a:bodyPr>
            <a:noAutofit/>
          </a:bodyPr>
          <a:lstStyle/>
          <a:p>
            <a:pPr marL="795020" indent="-596900">
              <a:spcBef>
                <a:spcPts val="0"/>
              </a:spcBef>
              <a:buSzPts val="2800"/>
            </a:pPr>
            <a:r>
              <a:rPr lang="en-US" sz="2600" dirty="0">
                <a:solidFill>
                  <a:schemeClr val="tx1"/>
                </a:solidFill>
                <a:latin typeface="Times New Roman"/>
                <a:ea typeface="Times New Roman"/>
                <a:cs typeface="Times New Roman"/>
                <a:sym typeface="Times New Roman"/>
              </a:rPr>
              <a:t>Introduction</a:t>
            </a:r>
          </a:p>
          <a:p>
            <a:pPr marL="795020" indent="-596900">
              <a:spcBef>
                <a:spcPts val="0"/>
              </a:spcBef>
              <a:buSzPts val="2800"/>
            </a:pPr>
            <a:r>
              <a:rPr lang="en-US" sz="2600" dirty="0">
                <a:solidFill>
                  <a:schemeClr val="tx1"/>
                </a:solidFill>
                <a:latin typeface="Times New Roman"/>
                <a:ea typeface="Times New Roman"/>
                <a:cs typeface="Times New Roman"/>
                <a:sym typeface="Times New Roman"/>
              </a:rPr>
              <a:t>Literature Survey</a:t>
            </a:r>
          </a:p>
          <a:p>
            <a:pPr marL="795020" indent="-596900">
              <a:spcBef>
                <a:spcPts val="0"/>
              </a:spcBef>
              <a:buSzPts val="2800"/>
            </a:pPr>
            <a:r>
              <a:rPr lang="en-US" sz="2600" dirty="0">
                <a:solidFill>
                  <a:schemeClr val="tx1"/>
                </a:solidFill>
                <a:latin typeface="Times New Roman"/>
                <a:ea typeface="Times New Roman"/>
                <a:cs typeface="Times New Roman"/>
                <a:sym typeface="Times New Roman"/>
              </a:rPr>
              <a:t>Problem Statement</a:t>
            </a:r>
          </a:p>
          <a:p>
            <a:pPr marL="795020" indent="-596900">
              <a:spcBef>
                <a:spcPts val="0"/>
              </a:spcBef>
              <a:buSzPts val="2800"/>
            </a:pPr>
            <a:r>
              <a:rPr lang="en-US" sz="2600" dirty="0">
                <a:solidFill>
                  <a:schemeClr val="tx1"/>
                </a:solidFill>
                <a:latin typeface="Times New Roman"/>
                <a:ea typeface="Times New Roman"/>
                <a:cs typeface="Times New Roman"/>
                <a:sym typeface="Times New Roman"/>
              </a:rPr>
              <a:t>Objectives</a:t>
            </a:r>
          </a:p>
          <a:p>
            <a:pPr marL="795020" indent="-596900">
              <a:spcBef>
                <a:spcPts val="0"/>
              </a:spcBef>
              <a:buSzPts val="2800"/>
            </a:pPr>
            <a:r>
              <a:rPr lang="en-US" sz="2600" dirty="0">
                <a:solidFill>
                  <a:schemeClr val="tx1"/>
                </a:solidFill>
                <a:latin typeface="Times New Roman"/>
                <a:ea typeface="Times New Roman"/>
                <a:cs typeface="Times New Roman"/>
                <a:sym typeface="Times New Roman"/>
              </a:rPr>
              <a:t>Tool used (Software)</a:t>
            </a:r>
          </a:p>
          <a:p>
            <a:pPr marL="795020" indent="-596900">
              <a:spcBef>
                <a:spcPts val="0"/>
              </a:spcBef>
              <a:buSzPts val="2800"/>
            </a:pPr>
            <a:r>
              <a:rPr lang="en-US" sz="2600" dirty="0">
                <a:solidFill>
                  <a:schemeClr val="tx1"/>
                </a:solidFill>
                <a:latin typeface="Times New Roman"/>
                <a:ea typeface="Times New Roman"/>
                <a:cs typeface="Times New Roman"/>
                <a:sym typeface="Times New Roman"/>
              </a:rPr>
              <a:t>Circuit Diagram </a:t>
            </a:r>
          </a:p>
          <a:p>
            <a:pPr marL="795020" indent="-596900">
              <a:spcBef>
                <a:spcPts val="0"/>
              </a:spcBef>
              <a:buSzPts val="2800"/>
            </a:pPr>
            <a:r>
              <a:rPr lang="en-IN" sz="2600" dirty="0">
                <a:solidFill>
                  <a:schemeClr val="tx1"/>
                </a:solidFill>
                <a:latin typeface="Times New Roman"/>
                <a:ea typeface="Times New Roman"/>
                <a:cs typeface="Times New Roman"/>
                <a:sym typeface="Times New Roman"/>
              </a:rPr>
              <a:t>Results and discussions</a:t>
            </a:r>
            <a:endParaRPr lang="en-US" sz="2600" dirty="0">
              <a:solidFill>
                <a:schemeClr val="tx1"/>
              </a:solidFill>
              <a:latin typeface="Times New Roman"/>
              <a:ea typeface="Times New Roman"/>
              <a:cs typeface="Times New Roman"/>
              <a:sym typeface="Times New Roman"/>
            </a:endParaRPr>
          </a:p>
          <a:p>
            <a:pPr marL="795020" indent="-596900">
              <a:spcBef>
                <a:spcPts val="0"/>
              </a:spcBef>
              <a:buSzPts val="2800"/>
            </a:pPr>
            <a:r>
              <a:rPr lang="en-US" sz="2600" dirty="0">
                <a:solidFill>
                  <a:schemeClr val="tx1"/>
                </a:solidFill>
                <a:latin typeface="Times New Roman"/>
                <a:ea typeface="Times New Roman"/>
                <a:cs typeface="Times New Roman"/>
                <a:sym typeface="Times New Roman"/>
              </a:rPr>
              <a:t>Applications</a:t>
            </a:r>
          </a:p>
          <a:p>
            <a:pPr marL="795020" indent="-596900">
              <a:spcBef>
                <a:spcPts val="0"/>
              </a:spcBef>
              <a:buSzPts val="2800"/>
            </a:pPr>
            <a:r>
              <a:rPr lang="en-US" sz="2600" dirty="0">
                <a:solidFill>
                  <a:schemeClr val="tx1"/>
                </a:solidFill>
                <a:latin typeface="Times New Roman"/>
                <a:ea typeface="Times New Roman"/>
                <a:cs typeface="Times New Roman"/>
                <a:sym typeface="Times New Roman"/>
              </a:rPr>
              <a:t>Flow of the future works (Nov’22 – Jun’23)</a:t>
            </a:r>
          </a:p>
          <a:p>
            <a:pPr marL="795020" indent="-596900">
              <a:spcBef>
                <a:spcPts val="0"/>
              </a:spcBef>
              <a:buSzPts val="2800"/>
            </a:pPr>
            <a:r>
              <a:rPr lang="en-US" sz="2600" dirty="0">
                <a:solidFill>
                  <a:schemeClr val="tx1"/>
                </a:solidFill>
                <a:latin typeface="Times New Roman"/>
                <a:ea typeface="Times New Roman"/>
                <a:cs typeface="Times New Roman"/>
                <a:sym typeface="Times New Roman"/>
              </a:rPr>
              <a:t>References</a:t>
            </a:r>
            <a:endParaRPr lang="en-IN" sz="2600" dirty="0">
              <a:solidFill>
                <a:schemeClr val="tx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3693338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DFB93-2803-0912-AB37-69E0EFB5617B}"/>
              </a:ext>
            </a:extLst>
          </p:cNvPr>
          <p:cNvSpPr>
            <a:spLocks noGrp="1"/>
          </p:cNvSpPr>
          <p:nvPr>
            <p:ph type="title"/>
          </p:nvPr>
        </p:nvSpPr>
        <p:spPr>
          <a:xfrm>
            <a:off x="1679171" y="624110"/>
            <a:ext cx="9825441" cy="664363"/>
          </a:xfrm>
        </p:spPr>
        <p:txBody>
          <a:bodyPr/>
          <a:lstStyle/>
          <a:p>
            <a:r>
              <a:rPr lang="en-US" b="1" dirty="0">
                <a:solidFill>
                  <a:schemeClr val="accent1"/>
                </a:solidFill>
                <a:latin typeface="Times New Roman" panose="02020603050405020304" pitchFamily="18" charset="0"/>
                <a:cs typeface="Times New Roman" panose="02020603050405020304" pitchFamily="18" charset="0"/>
              </a:rPr>
              <a:t>22nm CMOS Inverter</a:t>
            </a:r>
            <a:endParaRPr lang="en-IN" b="1" dirty="0">
              <a:solidFill>
                <a:schemeClr val="accent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331E4EF2-38AC-8A17-4C45-151B946DE95F}"/>
              </a:ext>
            </a:extLst>
          </p:cNvPr>
          <p:cNvPicPr>
            <a:picLocks noChangeAspect="1"/>
          </p:cNvPicPr>
          <p:nvPr/>
        </p:nvPicPr>
        <p:blipFill>
          <a:blip r:embed="rId2"/>
          <a:stretch>
            <a:fillRect/>
          </a:stretch>
        </p:blipFill>
        <p:spPr>
          <a:xfrm>
            <a:off x="1287262" y="1715470"/>
            <a:ext cx="9055223" cy="4314825"/>
          </a:xfrm>
          <a:prstGeom prst="rect">
            <a:avLst/>
          </a:prstGeom>
        </p:spPr>
      </p:pic>
    </p:spTree>
    <p:extLst>
      <p:ext uri="{BB962C8B-B14F-4D97-AF65-F5344CB8AC3E}">
        <p14:creationId xmlns:p14="http://schemas.microsoft.com/office/powerpoint/2010/main" val="19723130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3516E-845F-B483-53FA-E9923C0E7CAC}"/>
              </a:ext>
            </a:extLst>
          </p:cNvPr>
          <p:cNvSpPr>
            <a:spLocks noGrp="1"/>
          </p:cNvSpPr>
          <p:nvPr>
            <p:ph type="title"/>
          </p:nvPr>
        </p:nvSpPr>
        <p:spPr>
          <a:xfrm>
            <a:off x="1687485" y="624110"/>
            <a:ext cx="9817128" cy="672675"/>
          </a:xfrm>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Inverter</a:t>
            </a:r>
            <a:endParaRPr lang="en-IN" b="1" dirty="0">
              <a:solidFill>
                <a:schemeClr val="accent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B88C4E67-36D3-43F9-151F-4349D97D80C6}"/>
              </a:ext>
            </a:extLst>
          </p:cNvPr>
          <p:cNvPicPr>
            <a:picLocks noChangeAspect="1"/>
          </p:cNvPicPr>
          <p:nvPr/>
        </p:nvPicPr>
        <p:blipFill>
          <a:blip r:embed="rId2"/>
          <a:stretch>
            <a:fillRect/>
          </a:stretch>
        </p:blipFill>
        <p:spPr>
          <a:xfrm>
            <a:off x="985421" y="1919065"/>
            <a:ext cx="10005134" cy="4314825"/>
          </a:xfrm>
          <a:prstGeom prst="rect">
            <a:avLst/>
          </a:prstGeom>
        </p:spPr>
      </p:pic>
    </p:spTree>
    <p:extLst>
      <p:ext uri="{BB962C8B-B14F-4D97-AF65-F5344CB8AC3E}">
        <p14:creationId xmlns:p14="http://schemas.microsoft.com/office/powerpoint/2010/main" val="15514356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7013B-8190-8CD5-9635-58380296A58F}"/>
              </a:ext>
            </a:extLst>
          </p:cNvPr>
          <p:cNvSpPr>
            <a:spLocks noGrp="1"/>
          </p:cNvSpPr>
          <p:nvPr>
            <p:ph type="title"/>
          </p:nvPr>
        </p:nvSpPr>
        <p:spPr>
          <a:xfrm>
            <a:off x="1679171" y="624110"/>
            <a:ext cx="9825441" cy="647737"/>
          </a:xfrm>
        </p:spPr>
        <p:txBody>
          <a:bodyPr/>
          <a:lstStyle/>
          <a:p>
            <a:r>
              <a:rPr lang="en-US" b="1" dirty="0">
                <a:solidFill>
                  <a:schemeClr val="accent1"/>
                </a:solidFill>
                <a:latin typeface="Times New Roman" panose="02020603050405020304" pitchFamily="18" charset="0"/>
                <a:cs typeface="Times New Roman" panose="02020603050405020304" pitchFamily="18" charset="0"/>
              </a:rPr>
              <a:t>7nm CMOS Inverter </a:t>
            </a:r>
            <a:endParaRPr lang="en-IN" b="1" dirty="0">
              <a:solidFill>
                <a:schemeClr val="accent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6BAC1600-9610-6C1B-C75A-DC3EC0DBB674}"/>
              </a:ext>
            </a:extLst>
          </p:cNvPr>
          <p:cNvPicPr>
            <a:picLocks noChangeAspect="1"/>
          </p:cNvPicPr>
          <p:nvPr/>
        </p:nvPicPr>
        <p:blipFill>
          <a:blip r:embed="rId2"/>
          <a:stretch>
            <a:fillRect/>
          </a:stretch>
        </p:blipFill>
        <p:spPr>
          <a:xfrm>
            <a:off x="870011" y="1608938"/>
            <a:ext cx="10369119" cy="4314825"/>
          </a:xfrm>
          <a:prstGeom prst="rect">
            <a:avLst/>
          </a:prstGeom>
        </p:spPr>
      </p:pic>
    </p:spTree>
    <p:extLst>
      <p:ext uri="{BB962C8B-B14F-4D97-AF65-F5344CB8AC3E}">
        <p14:creationId xmlns:p14="http://schemas.microsoft.com/office/powerpoint/2010/main" val="14902607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C295B-1358-0009-954A-17610C39F43F}"/>
              </a:ext>
            </a:extLst>
          </p:cNvPr>
          <p:cNvSpPr>
            <a:spLocks noGrp="1"/>
          </p:cNvSpPr>
          <p:nvPr>
            <p:ph type="title"/>
          </p:nvPr>
        </p:nvSpPr>
        <p:spPr>
          <a:xfrm>
            <a:off x="1637607" y="624110"/>
            <a:ext cx="9867005" cy="672675"/>
          </a:xfrm>
        </p:spPr>
        <p:txBody>
          <a:bodyPr/>
          <a:lstStyle/>
          <a:p>
            <a:r>
              <a:rPr lang="en-US" b="1" dirty="0">
                <a:solidFill>
                  <a:schemeClr val="accent1"/>
                </a:solidFill>
                <a:latin typeface="Times New Roman" panose="02020603050405020304" pitchFamily="18" charset="0"/>
                <a:cs typeface="Times New Roman" panose="02020603050405020304" pitchFamily="18" charset="0"/>
              </a:rPr>
              <a:t>Common Source Amplifier </a:t>
            </a:r>
            <a:endParaRPr lang="en-IN" b="1" dirty="0">
              <a:solidFill>
                <a:schemeClr val="accent1"/>
              </a:solidFill>
              <a:latin typeface="Times New Roman" panose="02020603050405020304" pitchFamily="18" charset="0"/>
              <a:cs typeface="Times New Roman" panose="02020603050405020304" pitchFamily="18" charset="0"/>
            </a:endParaRPr>
          </a:p>
        </p:txBody>
      </p:sp>
      <p:pic>
        <p:nvPicPr>
          <p:cNvPr id="4" name="Picture 3" descr="Scatter chart&#10;&#10;Description automatically generated">
            <a:extLst>
              <a:ext uri="{FF2B5EF4-FFF2-40B4-BE49-F238E27FC236}">
                <a16:creationId xmlns:a16="http://schemas.microsoft.com/office/drawing/2014/main" id="{D48440C4-7302-6387-0CB0-49B3EA632645}"/>
              </a:ext>
            </a:extLst>
          </p:cNvPr>
          <p:cNvPicPr>
            <a:picLocks noChangeAspect="1"/>
          </p:cNvPicPr>
          <p:nvPr/>
        </p:nvPicPr>
        <p:blipFill rotWithShape="1">
          <a:blip r:embed="rId2">
            <a:extLst>
              <a:ext uri="{28A0092B-C50C-407E-A947-70E740481C1C}">
                <a14:useLocalDpi xmlns:a14="http://schemas.microsoft.com/office/drawing/2010/main" val="0"/>
              </a:ext>
            </a:extLst>
          </a:blip>
          <a:srcRect l="11510"/>
          <a:stretch/>
        </p:blipFill>
        <p:spPr>
          <a:xfrm>
            <a:off x="2201662" y="1863928"/>
            <a:ext cx="6267635" cy="4194175"/>
          </a:xfrm>
          <a:prstGeom prst="rect">
            <a:avLst/>
          </a:prstGeom>
        </p:spPr>
      </p:pic>
      <p:sp>
        <p:nvSpPr>
          <p:cNvPr id="3" name="TextBox 2">
            <a:extLst>
              <a:ext uri="{FF2B5EF4-FFF2-40B4-BE49-F238E27FC236}">
                <a16:creationId xmlns:a16="http://schemas.microsoft.com/office/drawing/2014/main" id="{C714FB8C-D6C0-377C-44B0-CBEAC18DCCE3}"/>
              </a:ext>
            </a:extLst>
          </p:cNvPr>
          <p:cNvSpPr txBox="1"/>
          <p:nvPr/>
        </p:nvSpPr>
        <p:spPr>
          <a:xfrm>
            <a:off x="9152878" y="3639845"/>
            <a:ext cx="2174181" cy="1292662"/>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 v sin :</a:t>
            </a:r>
          </a:p>
          <a:p>
            <a:r>
              <a:rPr lang="en-IN" sz="2000" dirty="0">
                <a:latin typeface="Times New Roman" panose="02020603050405020304" pitchFamily="18" charset="0"/>
                <a:cs typeface="Times New Roman" panose="02020603050405020304" pitchFamily="18" charset="0"/>
              </a:rPr>
              <a:t>amplitude : 5m </a:t>
            </a:r>
          </a:p>
          <a:p>
            <a:r>
              <a:rPr lang="en-IN" sz="2000" dirty="0">
                <a:latin typeface="Times New Roman" panose="02020603050405020304" pitchFamily="18" charset="0"/>
                <a:cs typeface="Times New Roman" panose="02020603050405020304" pitchFamily="18" charset="0"/>
              </a:rPr>
              <a:t>Frequency : 1K Hz</a:t>
            </a:r>
          </a:p>
          <a:p>
            <a:endParaRPr lang="en-IN" dirty="0"/>
          </a:p>
        </p:txBody>
      </p:sp>
    </p:spTree>
    <p:extLst>
      <p:ext uri="{BB962C8B-B14F-4D97-AF65-F5344CB8AC3E}">
        <p14:creationId xmlns:p14="http://schemas.microsoft.com/office/powerpoint/2010/main" val="39368583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2DB8A-2FF7-80A0-B9C5-CD2AD3B79238}"/>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CMOS Common Source Amplifier </a:t>
            </a:r>
            <a:endParaRPr lang="en-IN" dirty="0"/>
          </a:p>
        </p:txBody>
      </p:sp>
      <p:pic>
        <p:nvPicPr>
          <p:cNvPr id="6" name="Content Placeholder 5">
            <a:extLst>
              <a:ext uri="{FF2B5EF4-FFF2-40B4-BE49-F238E27FC236}">
                <a16:creationId xmlns:a16="http://schemas.microsoft.com/office/drawing/2014/main" id="{2778B5EA-4200-3777-4915-A011CC90489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83675" y="1905000"/>
            <a:ext cx="8211750" cy="3577700"/>
          </a:xfrm>
          <a:prstGeom prst="rect">
            <a:avLst/>
          </a:prstGeom>
          <a:noFill/>
          <a:ln>
            <a:noFill/>
          </a:ln>
        </p:spPr>
      </p:pic>
      <p:sp>
        <p:nvSpPr>
          <p:cNvPr id="3" name="TextBox 2">
            <a:extLst>
              <a:ext uri="{FF2B5EF4-FFF2-40B4-BE49-F238E27FC236}">
                <a16:creationId xmlns:a16="http://schemas.microsoft.com/office/drawing/2014/main" id="{FC0EE32E-92EB-C184-4A6D-8F359DBB9234}"/>
              </a:ext>
            </a:extLst>
          </p:cNvPr>
          <p:cNvSpPr txBox="1"/>
          <p:nvPr/>
        </p:nvSpPr>
        <p:spPr>
          <a:xfrm>
            <a:off x="9117366" y="3429000"/>
            <a:ext cx="2539013" cy="1323439"/>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Net 14 is input  (red)</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Out : Amplified output (green)</a:t>
            </a:r>
          </a:p>
        </p:txBody>
      </p:sp>
    </p:spTree>
    <p:extLst>
      <p:ext uri="{BB962C8B-B14F-4D97-AF65-F5344CB8AC3E}">
        <p14:creationId xmlns:p14="http://schemas.microsoft.com/office/powerpoint/2010/main" val="214614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02D09-3D09-F671-778E-545A739113C2}"/>
              </a:ext>
            </a:extLst>
          </p:cNvPr>
          <p:cNvSpPr>
            <a:spLocks noGrp="1"/>
          </p:cNvSpPr>
          <p:nvPr>
            <p:ph type="title"/>
          </p:nvPr>
        </p:nvSpPr>
        <p:spPr>
          <a:xfrm>
            <a:off x="1596045" y="624110"/>
            <a:ext cx="9908568" cy="680988"/>
          </a:xfrm>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Common Source Amplifier </a:t>
            </a:r>
            <a:endParaRPr lang="en-IN" b="1" dirty="0">
              <a:solidFill>
                <a:schemeClr val="accent1"/>
              </a:solidFill>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2452ACE2-5FE9-E392-2896-83B00585164E}"/>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90735" y="2219417"/>
            <a:ext cx="8915400" cy="3604333"/>
          </a:xfrm>
          <a:prstGeom prst="rect">
            <a:avLst/>
          </a:prstGeom>
          <a:noFill/>
          <a:ln>
            <a:noFill/>
          </a:ln>
        </p:spPr>
      </p:pic>
      <p:sp>
        <p:nvSpPr>
          <p:cNvPr id="3" name="TextBox 2">
            <a:extLst>
              <a:ext uri="{FF2B5EF4-FFF2-40B4-BE49-F238E27FC236}">
                <a16:creationId xmlns:a16="http://schemas.microsoft.com/office/drawing/2014/main" id="{EC616BF2-C5C3-BA0A-9DC2-34E3C00A0B8A}"/>
              </a:ext>
            </a:extLst>
          </p:cNvPr>
          <p:cNvSpPr txBox="1"/>
          <p:nvPr/>
        </p:nvSpPr>
        <p:spPr>
          <a:xfrm>
            <a:off x="9818703" y="3282919"/>
            <a:ext cx="2139517" cy="1477328"/>
          </a:xfrm>
          <a:prstGeom prst="rect">
            <a:avLst/>
          </a:prstGeom>
          <a:noFill/>
        </p:spPr>
        <p:txBody>
          <a:bodyPr wrap="square" rtlCol="0">
            <a:spAutoFit/>
          </a:bodyPr>
          <a:lstStyle/>
          <a:p>
            <a:r>
              <a:rPr lang="en-IN" sz="1800" dirty="0">
                <a:latin typeface="Times New Roman" panose="02020603050405020304" pitchFamily="18" charset="0"/>
                <a:cs typeface="Times New Roman" panose="02020603050405020304" pitchFamily="18" charset="0"/>
              </a:rPr>
              <a:t>Net 14 is input  (red)</a:t>
            </a: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Out : Amplified output (green)</a:t>
            </a:r>
          </a:p>
          <a:p>
            <a:endParaRPr lang="en-IN" dirty="0"/>
          </a:p>
        </p:txBody>
      </p:sp>
    </p:spTree>
    <p:extLst>
      <p:ext uri="{BB962C8B-B14F-4D97-AF65-F5344CB8AC3E}">
        <p14:creationId xmlns:p14="http://schemas.microsoft.com/office/powerpoint/2010/main" val="39259566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0B057-4403-C4C9-B62F-B256BCCE28DE}"/>
              </a:ext>
            </a:extLst>
          </p:cNvPr>
          <p:cNvSpPr>
            <a:spLocks noGrp="1"/>
          </p:cNvSpPr>
          <p:nvPr>
            <p:ph type="title"/>
          </p:nvPr>
        </p:nvSpPr>
        <p:spPr>
          <a:xfrm>
            <a:off x="1608667" y="624110"/>
            <a:ext cx="9895945" cy="671290"/>
          </a:xfrm>
        </p:spPr>
        <p:txBody>
          <a:bodyPr/>
          <a:lstStyle/>
          <a:p>
            <a:r>
              <a:rPr lang="en-US" b="1" dirty="0">
                <a:solidFill>
                  <a:schemeClr val="accent1"/>
                </a:solidFill>
                <a:latin typeface="Times New Roman" panose="02020603050405020304" pitchFamily="18" charset="0"/>
                <a:cs typeface="Times New Roman" panose="02020603050405020304" pitchFamily="18" charset="0"/>
              </a:rPr>
              <a:t>Differential Amplifier</a:t>
            </a:r>
            <a:endParaRPr lang="en-IN" b="1" dirty="0">
              <a:solidFill>
                <a:schemeClr val="accent1"/>
              </a:solidFill>
              <a:latin typeface="Times New Roman" panose="02020603050405020304" pitchFamily="18" charset="0"/>
              <a:cs typeface="Times New Roman" panose="02020603050405020304" pitchFamily="18" charset="0"/>
            </a:endParaRPr>
          </a:p>
        </p:txBody>
      </p:sp>
      <p:pic>
        <p:nvPicPr>
          <p:cNvPr id="4" name="Picture 3" descr="Box and whisker chart&#10;&#10;Description automatically generated with low confidence">
            <a:extLst>
              <a:ext uri="{FF2B5EF4-FFF2-40B4-BE49-F238E27FC236}">
                <a16:creationId xmlns:a16="http://schemas.microsoft.com/office/drawing/2014/main" id="{15D2D286-6920-2AB8-20AD-D864F9EC7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7160" y="1940920"/>
            <a:ext cx="5894773" cy="4559300"/>
          </a:xfrm>
          <a:prstGeom prst="rect">
            <a:avLst/>
          </a:prstGeom>
        </p:spPr>
      </p:pic>
      <p:sp>
        <p:nvSpPr>
          <p:cNvPr id="3" name="TextBox 2">
            <a:extLst>
              <a:ext uri="{FF2B5EF4-FFF2-40B4-BE49-F238E27FC236}">
                <a16:creationId xmlns:a16="http://schemas.microsoft.com/office/drawing/2014/main" id="{A6F17FFA-B30D-E09F-5DEF-42E7C2C11CE6}"/>
              </a:ext>
            </a:extLst>
          </p:cNvPr>
          <p:cNvSpPr txBox="1"/>
          <p:nvPr/>
        </p:nvSpPr>
        <p:spPr>
          <a:xfrm>
            <a:off x="8202967" y="2317072"/>
            <a:ext cx="2840854" cy="2031325"/>
          </a:xfrm>
          <a:prstGeom prst="rect">
            <a:avLst/>
          </a:prstGeom>
          <a:noFill/>
        </p:spPr>
        <p:txBody>
          <a:bodyPr wrap="square" rtlCol="0">
            <a:spAutoFit/>
          </a:bodyPr>
          <a:lstStyle/>
          <a:p>
            <a:r>
              <a:rPr lang="en-IN" dirty="0"/>
              <a:t>V1  sin :</a:t>
            </a:r>
          </a:p>
          <a:p>
            <a:r>
              <a:rPr lang="en-IN" dirty="0"/>
              <a:t>  amplitude 5m </a:t>
            </a:r>
          </a:p>
          <a:p>
            <a:r>
              <a:rPr lang="en-IN" dirty="0"/>
              <a:t> frequency 1 K Hz </a:t>
            </a:r>
          </a:p>
          <a:p>
            <a:endParaRPr lang="en-IN" dirty="0"/>
          </a:p>
          <a:p>
            <a:r>
              <a:rPr lang="en-IN" dirty="0"/>
              <a:t>V2 : </a:t>
            </a:r>
            <a:r>
              <a:rPr lang="en-IN" dirty="0" err="1"/>
              <a:t>gnd</a:t>
            </a:r>
            <a:r>
              <a:rPr lang="en-IN" dirty="0"/>
              <a:t> </a:t>
            </a:r>
          </a:p>
          <a:p>
            <a:endParaRPr lang="en-IN" dirty="0"/>
          </a:p>
          <a:p>
            <a:endParaRPr lang="en-IN" dirty="0"/>
          </a:p>
        </p:txBody>
      </p:sp>
    </p:spTree>
    <p:extLst>
      <p:ext uri="{BB962C8B-B14F-4D97-AF65-F5344CB8AC3E}">
        <p14:creationId xmlns:p14="http://schemas.microsoft.com/office/powerpoint/2010/main" val="4455954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F39BA-ED5A-521E-7FFF-8A3770BE545C}"/>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CMOS Differential Amplifier</a:t>
            </a:r>
            <a:endParaRPr lang="en-IN" dirty="0"/>
          </a:p>
        </p:txBody>
      </p:sp>
      <p:pic>
        <p:nvPicPr>
          <p:cNvPr id="6" name="Content Placeholder 5">
            <a:extLst>
              <a:ext uri="{FF2B5EF4-FFF2-40B4-BE49-F238E27FC236}">
                <a16:creationId xmlns:a16="http://schemas.microsoft.com/office/drawing/2014/main" id="{9E2E73DC-7465-4211-67B6-8E6C8AC0CFB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54386" y="2104008"/>
            <a:ext cx="8374709" cy="3586578"/>
          </a:xfrm>
          <a:prstGeom prst="rect">
            <a:avLst/>
          </a:prstGeom>
          <a:noFill/>
          <a:ln>
            <a:noFill/>
          </a:ln>
        </p:spPr>
      </p:pic>
      <p:sp>
        <p:nvSpPr>
          <p:cNvPr id="3" name="TextBox 2">
            <a:extLst>
              <a:ext uri="{FF2B5EF4-FFF2-40B4-BE49-F238E27FC236}">
                <a16:creationId xmlns:a16="http://schemas.microsoft.com/office/drawing/2014/main" id="{86ED0789-ADCD-61A3-C715-F81F01019C4A}"/>
              </a:ext>
            </a:extLst>
          </p:cNvPr>
          <p:cNvSpPr txBox="1"/>
          <p:nvPr/>
        </p:nvSpPr>
        <p:spPr>
          <a:xfrm>
            <a:off x="9055223" y="2610035"/>
            <a:ext cx="2760956" cy="1938992"/>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Net 15 :  sin wave  (red)</a:t>
            </a:r>
          </a:p>
          <a:p>
            <a:endParaRPr lang="en-IN" sz="2000" dirty="0">
              <a:latin typeface="Times New Roman" panose="02020603050405020304" pitchFamily="18" charset="0"/>
              <a:cs typeface="Times New Roman" panose="02020603050405020304" pitchFamily="18" charset="0"/>
            </a:endParaRPr>
          </a:p>
          <a:p>
            <a:r>
              <a:rPr lang="en-IN" sz="2000" dirty="0" err="1">
                <a:latin typeface="Times New Roman" panose="02020603050405020304" pitchFamily="18" charset="0"/>
                <a:cs typeface="Times New Roman" panose="02020603050405020304" pitchFamily="18" charset="0"/>
              </a:rPr>
              <a:t>Gnd</a:t>
            </a:r>
            <a:r>
              <a:rPr lang="en-IN" sz="2000" dirty="0">
                <a:latin typeface="Times New Roman" panose="02020603050405020304" pitchFamily="18" charset="0"/>
                <a:cs typeface="Times New Roman" panose="02020603050405020304" pitchFamily="18" charset="0"/>
              </a:rPr>
              <a:t> : ground ( green)</a:t>
            </a:r>
          </a:p>
          <a:p>
            <a:r>
              <a:rPr lang="en-IN" sz="2000" dirty="0">
                <a:latin typeface="Times New Roman" panose="02020603050405020304" pitchFamily="18" charset="0"/>
                <a:cs typeface="Times New Roman" panose="02020603050405020304" pitchFamily="18" charset="0"/>
              </a:rPr>
              <a:t>Out : amplified difference of voltages (pink)</a:t>
            </a:r>
          </a:p>
        </p:txBody>
      </p:sp>
    </p:spTree>
    <p:extLst>
      <p:ext uri="{BB962C8B-B14F-4D97-AF65-F5344CB8AC3E}">
        <p14:creationId xmlns:p14="http://schemas.microsoft.com/office/powerpoint/2010/main" val="34873749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2FB9D-5DF7-DF42-BAA9-9A8393FD2D5F}"/>
              </a:ext>
            </a:extLst>
          </p:cNvPr>
          <p:cNvSpPr>
            <a:spLocks noGrp="1"/>
          </p:cNvSpPr>
          <p:nvPr>
            <p:ph type="title"/>
          </p:nvPr>
        </p:nvSpPr>
        <p:spPr>
          <a:xfrm>
            <a:off x="1612669" y="624110"/>
            <a:ext cx="9891943" cy="697614"/>
          </a:xfrm>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Differential Amplifier</a:t>
            </a:r>
            <a:endParaRPr lang="en-IN" b="1" dirty="0">
              <a:solidFill>
                <a:schemeClr val="accent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1B3A185-AF4B-1E7E-4302-C3FA980960D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0873" y="2002192"/>
            <a:ext cx="8361285" cy="3759416"/>
          </a:xfrm>
          <a:prstGeom prst="rect">
            <a:avLst/>
          </a:prstGeom>
          <a:noFill/>
          <a:ln>
            <a:noFill/>
          </a:ln>
        </p:spPr>
      </p:pic>
      <p:sp>
        <p:nvSpPr>
          <p:cNvPr id="6" name="TextBox 5">
            <a:extLst>
              <a:ext uri="{FF2B5EF4-FFF2-40B4-BE49-F238E27FC236}">
                <a16:creationId xmlns:a16="http://schemas.microsoft.com/office/drawing/2014/main" id="{8A497694-2112-17FC-560A-C880D0C50F24}"/>
              </a:ext>
            </a:extLst>
          </p:cNvPr>
          <p:cNvSpPr txBox="1"/>
          <p:nvPr/>
        </p:nvSpPr>
        <p:spPr>
          <a:xfrm>
            <a:off x="9072978" y="2672178"/>
            <a:ext cx="2638148" cy="2246769"/>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Net 15 :  sin wave  (red)</a:t>
            </a:r>
          </a:p>
          <a:p>
            <a:endParaRPr lang="en-IN" sz="2000" dirty="0">
              <a:latin typeface="Times New Roman" panose="02020603050405020304" pitchFamily="18" charset="0"/>
              <a:cs typeface="Times New Roman" panose="02020603050405020304" pitchFamily="18" charset="0"/>
            </a:endParaRPr>
          </a:p>
          <a:p>
            <a:r>
              <a:rPr lang="en-IN" sz="2000" dirty="0" err="1">
                <a:latin typeface="Times New Roman" panose="02020603050405020304" pitchFamily="18" charset="0"/>
                <a:cs typeface="Times New Roman" panose="02020603050405020304" pitchFamily="18" charset="0"/>
              </a:rPr>
              <a:t>Gnd</a:t>
            </a:r>
            <a:r>
              <a:rPr lang="en-IN" sz="2000" dirty="0">
                <a:latin typeface="Times New Roman" panose="02020603050405020304" pitchFamily="18" charset="0"/>
                <a:cs typeface="Times New Roman" panose="02020603050405020304" pitchFamily="18" charset="0"/>
              </a:rPr>
              <a:t> : ground ( green)</a:t>
            </a:r>
          </a:p>
          <a:p>
            <a:r>
              <a:rPr lang="en-IN" sz="2000" dirty="0">
                <a:latin typeface="Times New Roman" panose="02020603050405020304" pitchFamily="18" charset="0"/>
                <a:cs typeface="Times New Roman" panose="02020603050405020304" pitchFamily="18" charset="0"/>
              </a:rPr>
              <a:t>Out : amplified difference of voltages (pink)</a:t>
            </a:r>
          </a:p>
        </p:txBody>
      </p:sp>
      <p:sp>
        <p:nvSpPr>
          <p:cNvPr id="7" name="TextBox 6">
            <a:extLst>
              <a:ext uri="{FF2B5EF4-FFF2-40B4-BE49-F238E27FC236}">
                <a16:creationId xmlns:a16="http://schemas.microsoft.com/office/drawing/2014/main" id="{2CFCF748-3F8C-1CDD-357B-CC5F5AFFD376}"/>
              </a:ext>
            </a:extLst>
          </p:cNvPr>
          <p:cNvSpPr txBox="1"/>
          <p:nvPr/>
        </p:nvSpPr>
        <p:spPr>
          <a:xfrm>
            <a:off x="9225378" y="2824578"/>
            <a:ext cx="1358284" cy="1420427"/>
          </a:xfrm>
          <a:prstGeom prst="rect">
            <a:avLst/>
          </a:prstGeom>
          <a:noFill/>
        </p:spPr>
        <p:txBody>
          <a:bodyPr wrap="square" rtlCol="0">
            <a:spAutoFit/>
          </a:bodyPr>
          <a:lstStyle/>
          <a:p>
            <a:endParaRPr lang="en-IN" dirty="0"/>
          </a:p>
        </p:txBody>
      </p:sp>
      <p:sp>
        <p:nvSpPr>
          <p:cNvPr id="8" name="TextBox 7">
            <a:extLst>
              <a:ext uri="{FF2B5EF4-FFF2-40B4-BE49-F238E27FC236}">
                <a16:creationId xmlns:a16="http://schemas.microsoft.com/office/drawing/2014/main" id="{3A9ADD75-1015-4DC9-C92D-C0E9B66C9765}"/>
              </a:ext>
            </a:extLst>
          </p:cNvPr>
          <p:cNvSpPr txBox="1"/>
          <p:nvPr/>
        </p:nvSpPr>
        <p:spPr>
          <a:xfrm>
            <a:off x="9377778" y="2976978"/>
            <a:ext cx="1358284" cy="1420427"/>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11832126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9D1AE-8C5D-BFD7-50B5-3EBA05E67AC7}"/>
              </a:ext>
            </a:extLst>
          </p:cNvPr>
          <p:cNvSpPr>
            <a:spLocks noGrp="1"/>
          </p:cNvSpPr>
          <p:nvPr>
            <p:ph type="title"/>
          </p:nvPr>
        </p:nvSpPr>
        <p:spPr>
          <a:xfrm>
            <a:off x="1620983" y="624110"/>
            <a:ext cx="9883630" cy="639425"/>
          </a:xfrm>
        </p:spPr>
        <p:txBody>
          <a:bodyPr>
            <a:normAutofit fontScale="90000"/>
          </a:bodyPr>
          <a:lstStyle/>
          <a:p>
            <a:r>
              <a:rPr lang="en-US" b="1" dirty="0">
                <a:solidFill>
                  <a:schemeClr val="accent1"/>
                </a:solidFill>
                <a:effectLst/>
                <a:latin typeface="Times New Roman" panose="02020603050405020304" pitchFamily="18" charset="0"/>
                <a:ea typeface="Times New Roman" panose="02020603050405020304" pitchFamily="18" charset="0"/>
              </a:rPr>
              <a:t>Priority Encoder (8:3) Schematic</a:t>
            </a:r>
            <a:endParaRPr lang="en-IN" dirty="0">
              <a:solidFill>
                <a:schemeClr val="accent1"/>
              </a:solidFill>
            </a:endParaRPr>
          </a:p>
        </p:txBody>
      </p:sp>
      <p:pic>
        <p:nvPicPr>
          <p:cNvPr id="5" name="Picture 4">
            <a:extLst>
              <a:ext uri="{FF2B5EF4-FFF2-40B4-BE49-F238E27FC236}">
                <a16:creationId xmlns:a16="http://schemas.microsoft.com/office/drawing/2014/main" id="{2DF1FB56-AF1D-1946-700E-9BB761C9D7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8889" y="1367411"/>
            <a:ext cx="6649375" cy="5057143"/>
          </a:xfrm>
          <a:prstGeom prst="rect">
            <a:avLst/>
          </a:prstGeom>
        </p:spPr>
      </p:pic>
      <p:sp>
        <p:nvSpPr>
          <p:cNvPr id="3" name="TextBox 2">
            <a:extLst>
              <a:ext uri="{FF2B5EF4-FFF2-40B4-BE49-F238E27FC236}">
                <a16:creationId xmlns:a16="http://schemas.microsoft.com/office/drawing/2014/main" id="{54F57595-5402-3929-E3EE-85B336385B91}"/>
              </a:ext>
            </a:extLst>
          </p:cNvPr>
          <p:cNvSpPr txBox="1"/>
          <p:nvPr/>
        </p:nvSpPr>
        <p:spPr>
          <a:xfrm>
            <a:off x="8158579" y="2574524"/>
            <a:ext cx="1864310" cy="1631216"/>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Q0 = ∑(1,3,5,7)</a:t>
            </a:r>
          </a:p>
          <a:p>
            <a:r>
              <a:rPr lang="en-IN" sz="2000" dirty="0">
                <a:latin typeface="Times New Roman" panose="02020603050405020304" pitchFamily="18" charset="0"/>
                <a:cs typeface="Times New Roman" panose="02020603050405020304" pitchFamily="18" charset="0"/>
              </a:rPr>
              <a:t>Q1 = ∑(2,3,6,7)</a:t>
            </a:r>
          </a:p>
          <a:p>
            <a:r>
              <a:rPr lang="en-IN" sz="2000" dirty="0">
                <a:latin typeface="Times New Roman" panose="02020603050405020304" pitchFamily="18" charset="0"/>
                <a:cs typeface="Times New Roman" panose="02020603050405020304" pitchFamily="18" charset="0"/>
              </a:rPr>
              <a:t>Q2 = ∑(4,5,6,7)</a:t>
            </a:r>
          </a:p>
          <a:p>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8752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A759F-A154-E062-5051-ACA9B934E144}"/>
              </a:ext>
            </a:extLst>
          </p:cNvPr>
          <p:cNvSpPr>
            <a:spLocks noGrp="1"/>
          </p:cNvSpPr>
          <p:nvPr>
            <p:ph type="title"/>
          </p:nvPr>
        </p:nvSpPr>
        <p:spPr>
          <a:xfrm>
            <a:off x="1919594" y="657361"/>
            <a:ext cx="8911687" cy="705926"/>
          </a:xfrm>
        </p:spPr>
        <p:txBody>
          <a:bodyPr/>
          <a:lstStyle/>
          <a:p>
            <a:r>
              <a:rPr lang="en-US" sz="3600" b="1" dirty="0">
                <a:solidFill>
                  <a:srgbClr val="C00000"/>
                </a:solidFill>
                <a:latin typeface="Times New Roman" panose="02020603050405020304" pitchFamily="18" charset="0"/>
                <a:ea typeface="Times New Roman"/>
                <a:cs typeface="Times New Roman" panose="02020603050405020304" pitchFamily="18" charset="0"/>
                <a:sym typeface="Times New Roman"/>
              </a:rPr>
              <a:t>Introduction</a:t>
            </a:r>
            <a:endParaRPr lang="en-IN" dirty="0">
              <a:solidFill>
                <a:srgbClr val="C0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1032083-72E4-C9FA-B69B-35498EC200C9}"/>
              </a:ext>
            </a:extLst>
          </p:cNvPr>
          <p:cNvSpPr>
            <a:spLocks noGrp="1"/>
          </p:cNvSpPr>
          <p:nvPr>
            <p:ph idx="1"/>
          </p:nvPr>
        </p:nvSpPr>
        <p:spPr>
          <a:xfrm>
            <a:off x="1915881" y="1866937"/>
            <a:ext cx="8911687" cy="4837352"/>
          </a:xfrm>
        </p:spPr>
        <p:txBody>
          <a:bodyPr>
            <a:noAutofit/>
          </a:bodyPr>
          <a:lstStyle/>
          <a:p>
            <a:pPr marL="431800" algn="just">
              <a:spcBef>
                <a:spcPts val="0"/>
              </a:spcBef>
              <a:buSzPts val="2200"/>
              <a:buFont typeface="Wingdings" panose="05000000000000000000" pitchFamily="2" charset="2"/>
              <a:buChar char="Ø"/>
            </a:pPr>
            <a:r>
              <a:rPr lang="en-US" sz="2400" dirty="0">
                <a:solidFill>
                  <a:schemeClr val="tx1"/>
                </a:solidFill>
                <a:latin typeface="Times New Roman" panose="02020603050405020304" pitchFamily="18" charset="0"/>
                <a:ea typeface="Times New Roman"/>
                <a:cs typeface="Times New Roman" panose="02020603050405020304" pitchFamily="18" charset="0"/>
                <a:sym typeface="Times New Roman"/>
              </a:rPr>
              <a:t>The power, area and delay plays a vital role in the design of the Integrated Circuits (IC).</a:t>
            </a:r>
          </a:p>
          <a:p>
            <a:pPr marL="457200" marR="0" lvl="0" indent="-368300" algn="just" rtl="0">
              <a:spcBef>
                <a:spcPts val="0"/>
              </a:spcBef>
              <a:spcAft>
                <a:spcPts val="0"/>
              </a:spcAft>
              <a:buSzPts val="2200"/>
              <a:buFont typeface="Wingdings" panose="05000000000000000000" pitchFamily="2" charset="2"/>
              <a:buChar char="Ø"/>
            </a:pPr>
            <a:r>
              <a:rPr lang="en-US" sz="2400" dirty="0">
                <a:solidFill>
                  <a:schemeClr val="tx1"/>
                </a:solidFill>
                <a:latin typeface="Times New Roman" panose="02020603050405020304" pitchFamily="18" charset="0"/>
                <a:ea typeface="Times New Roman"/>
                <a:cs typeface="Times New Roman" panose="02020603050405020304" pitchFamily="18" charset="0"/>
                <a:sym typeface="Times New Roman"/>
              </a:rPr>
              <a:t>Reduction of leakage power has become an issue in present scenario.</a:t>
            </a:r>
          </a:p>
          <a:p>
            <a:pPr marL="457200" marR="0" lvl="0" indent="-368300" algn="just" rtl="0">
              <a:spcBef>
                <a:spcPts val="0"/>
              </a:spcBef>
              <a:spcAft>
                <a:spcPts val="0"/>
              </a:spcAft>
              <a:buSzPts val="2200"/>
              <a:buFont typeface="Wingdings" panose="05000000000000000000" pitchFamily="2" charset="2"/>
              <a:buChar char="Ø"/>
            </a:pPr>
            <a:r>
              <a:rPr lang="en-US" sz="2400" dirty="0">
                <a:solidFill>
                  <a:schemeClr val="tx1"/>
                </a:solidFill>
                <a:latin typeface="Times New Roman" panose="02020603050405020304" pitchFamily="18" charset="0"/>
                <a:ea typeface="Times New Roman"/>
                <a:cs typeface="Times New Roman" panose="02020603050405020304" pitchFamily="18" charset="0"/>
                <a:sym typeface="Times New Roman"/>
              </a:rPr>
              <a:t> Leakage may be observed in microprocessors, microcontrollers, DSPs, etc. The processors need to have high performance and more speed. </a:t>
            </a:r>
          </a:p>
          <a:p>
            <a:pPr marL="457200" marR="0" lvl="0" indent="-368300" algn="just" rtl="0">
              <a:spcBef>
                <a:spcPts val="0"/>
              </a:spcBef>
              <a:spcAft>
                <a:spcPts val="0"/>
              </a:spcAft>
              <a:buSzPts val="2200"/>
              <a:buFont typeface="Wingdings" panose="05000000000000000000" pitchFamily="2" charset="2"/>
              <a:buChar char="Ø"/>
            </a:pPr>
            <a:r>
              <a:rPr lang="en-US" sz="2400" dirty="0">
                <a:solidFill>
                  <a:schemeClr val="tx1"/>
                </a:solidFill>
                <a:latin typeface="Times New Roman" panose="02020603050405020304" pitchFamily="18" charset="0"/>
                <a:ea typeface="Times New Roman"/>
                <a:cs typeface="Times New Roman" panose="02020603050405020304" pitchFamily="18" charset="0"/>
                <a:sym typeface="Times New Roman"/>
              </a:rPr>
              <a:t>The scaling of transistors leads to reduction in size of IC but the consequence of scaling down of transistors dimension end-up in the change of its channel behavior and results in </a:t>
            </a:r>
            <a:r>
              <a:rPr lang="en-US" sz="2400" b="1" dirty="0">
                <a:solidFill>
                  <a:schemeClr val="tx1"/>
                </a:solidFill>
                <a:latin typeface="Times New Roman" panose="02020603050405020304" pitchFamily="18" charset="0"/>
                <a:ea typeface="Times New Roman"/>
                <a:cs typeface="Times New Roman" panose="02020603050405020304" pitchFamily="18" charset="0"/>
                <a:sym typeface="Times New Roman"/>
              </a:rPr>
              <a:t>short channel effect </a:t>
            </a:r>
            <a:r>
              <a:rPr lang="en-US" sz="2400" dirty="0">
                <a:solidFill>
                  <a:schemeClr val="tx1"/>
                </a:solidFill>
                <a:latin typeface="Times New Roman" panose="02020603050405020304" pitchFamily="18" charset="0"/>
                <a:ea typeface="Times New Roman"/>
                <a:cs typeface="Times New Roman" panose="02020603050405020304" pitchFamily="18" charset="0"/>
                <a:sym typeface="Times New Roman"/>
              </a:rPr>
              <a:t>that increases the leakage power leads to increase in power consumption.</a:t>
            </a:r>
          </a:p>
          <a:p>
            <a:pPr>
              <a:buFont typeface="Wingdings" panose="05000000000000000000" pitchFamily="2" charset="2"/>
              <a:buChar char="Ø"/>
            </a:pPr>
            <a:endParaRPr lang="en-IN" sz="2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3948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4F9D9-3470-CEDB-09E1-14CE88BF6A72}"/>
              </a:ext>
            </a:extLst>
          </p:cNvPr>
          <p:cNvSpPr>
            <a:spLocks noGrp="1"/>
          </p:cNvSpPr>
          <p:nvPr>
            <p:ph type="title"/>
          </p:nvPr>
        </p:nvSpPr>
        <p:spPr>
          <a:xfrm>
            <a:off x="1620983" y="624110"/>
            <a:ext cx="9883630" cy="822305"/>
          </a:xfrm>
        </p:spPr>
        <p:txBody>
          <a:bodyPr>
            <a:normAutofit/>
          </a:bodyPr>
          <a:lstStyle/>
          <a:p>
            <a:r>
              <a:rPr lang="en-IN" b="1" dirty="0">
                <a:solidFill>
                  <a:schemeClr val="accent1"/>
                </a:solidFill>
                <a:latin typeface="Times New Roman" panose="02020603050405020304" pitchFamily="18" charset="0"/>
                <a:cs typeface="Times New Roman" panose="02020603050405020304" pitchFamily="18" charset="0"/>
              </a:rPr>
              <a:t>22nm CMOS 8:3 Priority Encoder Waveforms</a:t>
            </a:r>
          </a:p>
        </p:txBody>
      </p:sp>
      <p:pic>
        <p:nvPicPr>
          <p:cNvPr id="3" name="Picture 2">
            <a:extLst>
              <a:ext uri="{FF2B5EF4-FFF2-40B4-BE49-F238E27FC236}">
                <a16:creationId xmlns:a16="http://schemas.microsoft.com/office/drawing/2014/main" id="{C0D2102F-0D06-B25F-8CB7-4FB313914E6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45724" y="1976379"/>
            <a:ext cx="8522563" cy="3984172"/>
          </a:xfrm>
          <a:prstGeom prst="rect">
            <a:avLst/>
          </a:prstGeom>
          <a:noFill/>
          <a:ln>
            <a:noFill/>
          </a:ln>
        </p:spPr>
      </p:pic>
      <p:sp>
        <p:nvSpPr>
          <p:cNvPr id="4" name="TextBox 3">
            <a:extLst>
              <a:ext uri="{FF2B5EF4-FFF2-40B4-BE49-F238E27FC236}">
                <a16:creationId xmlns:a16="http://schemas.microsoft.com/office/drawing/2014/main" id="{D2D6982D-2926-8FFC-C5F0-C8877C7C3F59}"/>
              </a:ext>
            </a:extLst>
          </p:cNvPr>
          <p:cNvSpPr txBox="1"/>
          <p:nvPr/>
        </p:nvSpPr>
        <p:spPr>
          <a:xfrm>
            <a:off x="9561250" y="2885243"/>
            <a:ext cx="2130641" cy="2554545"/>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Net 0- 7 : inputs d1 –d7  of time period 10u to 80 u respectively </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A,B,C  are outputs </a:t>
            </a:r>
          </a:p>
          <a:p>
            <a:r>
              <a:rPr lang="en-IN" sz="2000" dirty="0">
                <a:latin typeface="Times New Roman" panose="02020603050405020304" pitchFamily="18" charset="0"/>
                <a:cs typeface="Times New Roman" panose="02020603050405020304" pitchFamily="18" charset="0"/>
              </a:rPr>
              <a:t>A is MSB and C is LSB</a:t>
            </a:r>
          </a:p>
        </p:txBody>
      </p:sp>
    </p:spTree>
    <p:extLst>
      <p:ext uri="{BB962C8B-B14F-4D97-AF65-F5344CB8AC3E}">
        <p14:creationId xmlns:p14="http://schemas.microsoft.com/office/powerpoint/2010/main" val="39255703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3223F-2862-9897-46B6-32BD3DA1E4D6}"/>
              </a:ext>
            </a:extLst>
          </p:cNvPr>
          <p:cNvSpPr>
            <a:spLocks noGrp="1"/>
          </p:cNvSpPr>
          <p:nvPr>
            <p:ph type="title"/>
          </p:nvPr>
        </p:nvSpPr>
        <p:spPr>
          <a:xfrm>
            <a:off x="1629295" y="624110"/>
            <a:ext cx="9875317" cy="1280890"/>
          </a:xfrm>
        </p:spPr>
        <p:txBody>
          <a:bodyPr/>
          <a:lstStyle/>
          <a:p>
            <a:r>
              <a:rPr lang="en-IN" b="1" dirty="0">
                <a:solidFill>
                  <a:schemeClr val="accent1"/>
                </a:solidFill>
                <a:latin typeface="Times New Roman" panose="02020603050405020304" pitchFamily="18" charset="0"/>
                <a:cs typeface="Times New Roman" panose="02020603050405020304" pitchFamily="18" charset="0"/>
              </a:rPr>
              <a:t>22nm FinFET 8:3 Priority Encoder Waveforms</a:t>
            </a:r>
            <a:endParaRPr lang="en-IN" dirty="0"/>
          </a:p>
        </p:txBody>
      </p:sp>
      <p:pic>
        <p:nvPicPr>
          <p:cNvPr id="3" name="Picture 2">
            <a:extLst>
              <a:ext uri="{FF2B5EF4-FFF2-40B4-BE49-F238E27FC236}">
                <a16:creationId xmlns:a16="http://schemas.microsoft.com/office/drawing/2014/main" id="{45761BBC-ED5E-771E-DD35-EBBC240562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4658" y="1695635"/>
            <a:ext cx="8350898" cy="4245429"/>
          </a:xfrm>
          <a:prstGeom prst="rect">
            <a:avLst/>
          </a:prstGeom>
          <a:noFill/>
          <a:ln>
            <a:noFill/>
          </a:ln>
        </p:spPr>
      </p:pic>
      <p:sp>
        <p:nvSpPr>
          <p:cNvPr id="4" name="TextBox 3">
            <a:extLst>
              <a:ext uri="{FF2B5EF4-FFF2-40B4-BE49-F238E27FC236}">
                <a16:creationId xmlns:a16="http://schemas.microsoft.com/office/drawing/2014/main" id="{CF5027D7-90E7-54FD-EB11-D186D36E394B}"/>
              </a:ext>
            </a:extLst>
          </p:cNvPr>
          <p:cNvSpPr txBox="1"/>
          <p:nvPr/>
        </p:nvSpPr>
        <p:spPr>
          <a:xfrm>
            <a:off x="9570128" y="2654422"/>
            <a:ext cx="2272684" cy="2554545"/>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Net 0- 7 : inputs d1 –d7  of time period 10u to 80 u respectively </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A,B,C  are outputs </a:t>
            </a:r>
          </a:p>
          <a:p>
            <a:r>
              <a:rPr lang="en-IN" sz="2000" dirty="0">
                <a:latin typeface="Times New Roman" panose="02020603050405020304" pitchFamily="18" charset="0"/>
                <a:cs typeface="Times New Roman" panose="02020603050405020304" pitchFamily="18" charset="0"/>
              </a:rPr>
              <a:t>A is MSB and C is LSB</a:t>
            </a:r>
          </a:p>
        </p:txBody>
      </p:sp>
    </p:spTree>
    <p:extLst>
      <p:ext uri="{BB962C8B-B14F-4D97-AF65-F5344CB8AC3E}">
        <p14:creationId xmlns:p14="http://schemas.microsoft.com/office/powerpoint/2010/main" val="9513882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BEC14-2BEF-F49F-81E8-D43C7647DF44}"/>
              </a:ext>
            </a:extLst>
          </p:cNvPr>
          <p:cNvSpPr>
            <a:spLocks noGrp="1"/>
          </p:cNvSpPr>
          <p:nvPr>
            <p:ph type="title"/>
          </p:nvPr>
        </p:nvSpPr>
        <p:spPr/>
        <p:txBody>
          <a:bodyPr/>
          <a:lstStyle/>
          <a:p>
            <a:r>
              <a:rPr lang="en-US" b="1" dirty="0">
                <a:solidFill>
                  <a:schemeClr val="accent1"/>
                </a:solidFill>
              </a:rPr>
              <a:t>C</a:t>
            </a:r>
            <a:r>
              <a:rPr lang="en-IN" b="1" dirty="0">
                <a:solidFill>
                  <a:schemeClr val="accent1"/>
                </a:solidFill>
              </a:rPr>
              <a:t>omparator</a:t>
            </a:r>
          </a:p>
        </p:txBody>
      </p:sp>
      <p:pic>
        <p:nvPicPr>
          <p:cNvPr id="7" name="Content Placeholder 6">
            <a:extLst>
              <a:ext uri="{FF2B5EF4-FFF2-40B4-BE49-F238E27FC236}">
                <a16:creationId xmlns:a16="http://schemas.microsoft.com/office/drawing/2014/main" id="{3B46F89A-AC45-FA68-C00F-202F06E252F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177" t="12526" r="7395"/>
          <a:stretch/>
        </p:blipFill>
        <p:spPr bwMode="auto">
          <a:xfrm>
            <a:off x="612559" y="1740023"/>
            <a:ext cx="7794595" cy="3595809"/>
          </a:xfrm>
          <a:prstGeom prst="rect">
            <a:avLst/>
          </a:prstGeom>
          <a:noFill/>
          <a:ln>
            <a:noFill/>
          </a:ln>
        </p:spPr>
      </p:pic>
      <p:sp>
        <p:nvSpPr>
          <p:cNvPr id="3" name="TextBox 2">
            <a:extLst>
              <a:ext uri="{FF2B5EF4-FFF2-40B4-BE49-F238E27FC236}">
                <a16:creationId xmlns:a16="http://schemas.microsoft.com/office/drawing/2014/main" id="{8968F0B7-2AE9-B571-FEB8-CC177AEB02CF}"/>
              </a:ext>
            </a:extLst>
          </p:cNvPr>
          <p:cNvSpPr txBox="1"/>
          <p:nvPr/>
        </p:nvSpPr>
        <p:spPr>
          <a:xfrm>
            <a:off x="9490229" y="2379215"/>
            <a:ext cx="2014383" cy="1631216"/>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It has 3 parts </a:t>
            </a:r>
          </a:p>
          <a:p>
            <a:pPr marL="342900" indent="-342900">
              <a:buAutoNum type="arabicPeriod"/>
            </a:pPr>
            <a:r>
              <a:rPr lang="en-IN" sz="2000" dirty="0">
                <a:latin typeface="Times New Roman" panose="02020603050405020304" pitchFamily="18" charset="0"/>
                <a:cs typeface="Times New Roman" panose="02020603050405020304" pitchFamily="18" charset="0"/>
              </a:rPr>
              <a:t>Pre amplifier </a:t>
            </a:r>
          </a:p>
          <a:p>
            <a:pPr marL="342900" indent="-342900">
              <a:buAutoNum type="arabicPeriod"/>
            </a:pPr>
            <a:r>
              <a:rPr lang="en-IN" sz="2000" dirty="0">
                <a:latin typeface="Times New Roman" panose="02020603050405020304" pitchFamily="18" charset="0"/>
                <a:cs typeface="Times New Roman" panose="02020603050405020304" pitchFamily="18" charset="0"/>
              </a:rPr>
              <a:t>Decision maker</a:t>
            </a:r>
          </a:p>
          <a:p>
            <a:pPr marL="342900" indent="-342900">
              <a:buAutoNum type="arabicPeriod"/>
            </a:pPr>
            <a:r>
              <a:rPr lang="en-IN" sz="2000" dirty="0">
                <a:latin typeface="Times New Roman" panose="02020603050405020304" pitchFamily="18" charset="0"/>
                <a:cs typeface="Times New Roman" panose="02020603050405020304" pitchFamily="18" charset="0"/>
              </a:rPr>
              <a:t>Buffer </a:t>
            </a:r>
          </a:p>
        </p:txBody>
      </p:sp>
    </p:spTree>
    <p:extLst>
      <p:ext uri="{BB962C8B-B14F-4D97-AF65-F5344CB8AC3E}">
        <p14:creationId xmlns:p14="http://schemas.microsoft.com/office/powerpoint/2010/main" val="25665400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E233C-95E5-2014-C551-947FEA1636AA}"/>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CMOS Comparator</a:t>
            </a:r>
            <a:endParaRPr lang="en-IN" dirty="0"/>
          </a:p>
        </p:txBody>
      </p:sp>
      <p:pic>
        <p:nvPicPr>
          <p:cNvPr id="7" name="Content Placeholder 6">
            <a:extLst>
              <a:ext uri="{FF2B5EF4-FFF2-40B4-BE49-F238E27FC236}">
                <a16:creationId xmlns:a16="http://schemas.microsoft.com/office/drawing/2014/main" id="{486036DD-5BDC-3635-10AD-456C08623FC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08374" y="1988599"/>
            <a:ext cx="8531440" cy="3629489"/>
          </a:xfrm>
          <a:prstGeom prst="rect">
            <a:avLst/>
          </a:prstGeom>
          <a:noFill/>
          <a:ln>
            <a:noFill/>
          </a:ln>
        </p:spPr>
      </p:pic>
      <p:sp>
        <p:nvSpPr>
          <p:cNvPr id="3" name="TextBox 2">
            <a:extLst>
              <a:ext uri="{FF2B5EF4-FFF2-40B4-BE49-F238E27FC236}">
                <a16:creationId xmlns:a16="http://schemas.microsoft.com/office/drawing/2014/main" id="{782CCD5C-61A6-BE4F-B251-F1C9116D9BC4}"/>
              </a:ext>
            </a:extLst>
          </p:cNvPr>
          <p:cNvSpPr txBox="1"/>
          <p:nvPr/>
        </p:nvSpPr>
        <p:spPr>
          <a:xfrm>
            <a:off x="9579006" y="2510681"/>
            <a:ext cx="2098088" cy="2862322"/>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Net 15 : sin wave </a:t>
            </a:r>
          </a:p>
          <a:p>
            <a:r>
              <a:rPr lang="en-IN" sz="2000" dirty="0">
                <a:latin typeface="Times New Roman" panose="02020603050405020304" pitchFamily="18" charset="0"/>
                <a:cs typeface="Times New Roman" panose="02020603050405020304" pitchFamily="18" charset="0"/>
              </a:rPr>
              <a:t>Amplitude : 1 v </a:t>
            </a:r>
          </a:p>
          <a:p>
            <a:r>
              <a:rPr lang="en-IN" sz="2000" dirty="0">
                <a:latin typeface="Times New Roman" panose="02020603050405020304" pitchFamily="18" charset="0"/>
                <a:cs typeface="Times New Roman" panose="02020603050405020304" pitchFamily="18" charset="0"/>
              </a:rPr>
              <a:t>Frequency : 1M Hz (red)</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Net 14 : vdc : 800m v (green)</a:t>
            </a:r>
          </a:p>
          <a:p>
            <a:r>
              <a:rPr lang="en-IN" sz="2000" dirty="0">
                <a:latin typeface="Times New Roman" panose="02020603050405020304" pitchFamily="18" charset="0"/>
                <a:cs typeface="Times New Roman" panose="02020603050405020304" pitchFamily="18" charset="0"/>
              </a:rPr>
              <a:t>P : comparator output (pink)</a:t>
            </a:r>
          </a:p>
        </p:txBody>
      </p:sp>
    </p:spTree>
    <p:extLst>
      <p:ext uri="{BB962C8B-B14F-4D97-AF65-F5344CB8AC3E}">
        <p14:creationId xmlns:p14="http://schemas.microsoft.com/office/powerpoint/2010/main" val="2988647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25104-3283-FC4A-9D32-2ACD987867CE}"/>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Comparator</a:t>
            </a:r>
            <a:endParaRPr lang="en-IN" dirty="0"/>
          </a:p>
        </p:txBody>
      </p:sp>
      <p:pic>
        <p:nvPicPr>
          <p:cNvPr id="6" name="Content Placeholder 5">
            <a:extLst>
              <a:ext uri="{FF2B5EF4-FFF2-40B4-BE49-F238E27FC236}">
                <a16:creationId xmlns:a16="http://schemas.microsoft.com/office/drawing/2014/main" id="{5B45A027-2563-23D2-816D-0303CBBAAE3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31939" y="1905000"/>
            <a:ext cx="8915400" cy="3675356"/>
          </a:xfrm>
          <a:prstGeom prst="rect">
            <a:avLst/>
          </a:prstGeom>
          <a:noFill/>
          <a:ln>
            <a:noFill/>
          </a:ln>
        </p:spPr>
      </p:pic>
      <p:sp>
        <p:nvSpPr>
          <p:cNvPr id="3" name="TextBox 2">
            <a:extLst>
              <a:ext uri="{FF2B5EF4-FFF2-40B4-BE49-F238E27FC236}">
                <a16:creationId xmlns:a16="http://schemas.microsoft.com/office/drawing/2014/main" id="{C5FFAF93-34D4-8BFF-0794-947190775A7F}"/>
              </a:ext>
            </a:extLst>
          </p:cNvPr>
          <p:cNvSpPr txBox="1"/>
          <p:nvPr/>
        </p:nvSpPr>
        <p:spPr>
          <a:xfrm>
            <a:off x="9570127" y="2361459"/>
            <a:ext cx="2352583" cy="2554545"/>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Vin - : sin wave </a:t>
            </a:r>
          </a:p>
          <a:p>
            <a:r>
              <a:rPr lang="en-IN" sz="2000" dirty="0">
                <a:latin typeface="Times New Roman" panose="02020603050405020304" pitchFamily="18" charset="0"/>
                <a:cs typeface="Times New Roman" panose="02020603050405020304" pitchFamily="18" charset="0"/>
              </a:rPr>
              <a:t>Amplitude : 1.5 v </a:t>
            </a:r>
          </a:p>
          <a:p>
            <a:r>
              <a:rPr lang="en-IN" sz="2000" dirty="0">
                <a:latin typeface="Times New Roman" panose="02020603050405020304" pitchFamily="18" charset="0"/>
                <a:cs typeface="Times New Roman" panose="02020603050405020304" pitchFamily="18" charset="0"/>
              </a:rPr>
              <a:t>Frequency : 1M Hz (green)</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Vin +: vdc : 2 v (red)</a:t>
            </a:r>
          </a:p>
          <a:p>
            <a:r>
              <a:rPr lang="en-IN" sz="2000" dirty="0">
                <a:latin typeface="Times New Roman" panose="02020603050405020304" pitchFamily="18" charset="0"/>
                <a:cs typeface="Times New Roman" panose="02020603050405020304" pitchFamily="18" charset="0"/>
              </a:rPr>
              <a:t>P : comparator output (pink)</a:t>
            </a:r>
          </a:p>
        </p:txBody>
      </p:sp>
    </p:spTree>
    <p:extLst>
      <p:ext uri="{BB962C8B-B14F-4D97-AF65-F5344CB8AC3E}">
        <p14:creationId xmlns:p14="http://schemas.microsoft.com/office/powerpoint/2010/main" val="30002813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40A22-0BAB-F10B-EC4F-202DA2E3846A}"/>
              </a:ext>
            </a:extLst>
          </p:cNvPr>
          <p:cNvSpPr>
            <a:spLocks noGrp="1"/>
          </p:cNvSpPr>
          <p:nvPr>
            <p:ph type="title"/>
          </p:nvPr>
        </p:nvSpPr>
        <p:spPr/>
        <p:txBody>
          <a:bodyPr/>
          <a:lstStyle/>
          <a:p>
            <a:r>
              <a:rPr lang="en-US" b="1" dirty="0">
                <a:solidFill>
                  <a:schemeClr val="accent1"/>
                </a:solidFill>
              </a:rPr>
              <a:t>3-bit Flash ADC</a:t>
            </a:r>
            <a:endParaRPr lang="en-IN" b="1" dirty="0">
              <a:solidFill>
                <a:schemeClr val="accent1"/>
              </a:solidFill>
            </a:endParaRPr>
          </a:p>
        </p:txBody>
      </p:sp>
      <p:pic>
        <p:nvPicPr>
          <p:cNvPr id="4" name="Content Placeholder 3">
            <a:extLst>
              <a:ext uri="{FF2B5EF4-FFF2-40B4-BE49-F238E27FC236}">
                <a16:creationId xmlns:a16="http://schemas.microsoft.com/office/drawing/2014/main" id="{B13CDC9E-F93A-C3EB-A7CB-530EFC02421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2955" r="21329"/>
          <a:stretch/>
        </p:blipFill>
        <p:spPr bwMode="auto">
          <a:xfrm>
            <a:off x="704234" y="2160233"/>
            <a:ext cx="8262213" cy="377825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618761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54F49-D028-F56D-B28D-FF5C2E8401BC}"/>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CMOS 3-Bit Flash ADC</a:t>
            </a:r>
            <a:endParaRPr lang="en-IN" dirty="0"/>
          </a:p>
        </p:txBody>
      </p:sp>
      <p:pic>
        <p:nvPicPr>
          <p:cNvPr id="5" name="Content Placeholder 4">
            <a:extLst>
              <a:ext uri="{FF2B5EF4-FFF2-40B4-BE49-F238E27FC236}">
                <a16:creationId xmlns:a16="http://schemas.microsoft.com/office/drawing/2014/main" id="{3376B854-9809-8E61-07DF-DF2FB7CF17E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38300" y="2187665"/>
            <a:ext cx="8915400" cy="3680475"/>
          </a:xfrm>
          <a:prstGeom prst="rect">
            <a:avLst/>
          </a:prstGeom>
          <a:noFill/>
          <a:ln>
            <a:noFill/>
          </a:ln>
        </p:spPr>
      </p:pic>
    </p:spTree>
    <p:extLst>
      <p:ext uri="{BB962C8B-B14F-4D97-AF65-F5344CB8AC3E}">
        <p14:creationId xmlns:p14="http://schemas.microsoft.com/office/powerpoint/2010/main" val="35027183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60F71-C756-42E2-31E3-062DC7F288FB}"/>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CMOS 3-Bit Flash ADC</a:t>
            </a:r>
            <a:endParaRPr lang="en-IN" dirty="0"/>
          </a:p>
        </p:txBody>
      </p:sp>
      <p:pic>
        <p:nvPicPr>
          <p:cNvPr id="5" name="Content Placeholder 4">
            <a:extLst>
              <a:ext uri="{FF2B5EF4-FFF2-40B4-BE49-F238E27FC236}">
                <a16:creationId xmlns:a16="http://schemas.microsoft.com/office/drawing/2014/main" id="{A3C5DF05-CFD8-1284-D18F-263529996B4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89213" y="2148396"/>
            <a:ext cx="8915400" cy="3977195"/>
          </a:xfrm>
          <a:prstGeom prst="rect">
            <a:avLst/>
          </a:prstGeom>
          <a:noFill/>
          <a:ln>
            <a:noFill/>
          </a:ln>
        </p:spPr>
      </p:pic>
    </p:spTree>
    <p:extLst>
      <p:ext uri="{BB962C8B-B14F-4D97-AF65-F5344CB8AC3E}">
        <p14:creationId xmlns:p14="http://schemas.microsoft.com/office/powerpoint/2010/main" val="3490473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3C45B-B392-D1CA-B0DD-42DED230E973}"/>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3-Bit Flash ADC</a:t>
            </a:r>
            <a:endParaRPr lang="en-IN" dirty="0"/>
          </a:p>
        </p:txBody>
      </p:sp>
      <p:pic>
        <p:nvPicPr>
          <p:cNvPr id="5" name="Content Placeholder 4">
            <a:extLst>
              <a:ext uri="{FF2B5EF4-FFF2-40B4-BE49-F238E27FC236}">
                <a16:creationId xmlns:a16="http://schemas.microsoft.com/office/drawing/2014/main" id="{DF5D4A5D-3D7E-D15D-C3FD-ACAD8D3C3AE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08699" y="1748901"/>
            <a:ext cx="9595914" cy="3851431"/>
          </a:xfrm>
          <a:prstGeom prst="rect">
            <a:avLst/>
          </a:prstGeom>
          <a:noFill/>
          <a:ln>
            <a:noFill/>
          </a:ln>
        </p:spPr>
      </p:pic>
    </p:spTree>
    <p:extLst>
      <p:ext uri="{BB962C8B-B14F-4D97-AF65-F5344CB8AC3E}">
        <p14:creationId xmlns:p14="http://schemas.microsoft.com/office/powerpoint/2010/main" val="28647933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4DAFC-E0B0-E2A6-4163-12DC03595FF5}"/>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3-Bit Flash ADC</a:t>
            </a:r>
            <a:endParaRPr lang="en-IN" dirty="0"/>
          </a:p>
        </p:txBody>
      </p:sp>
      <p:pic>
        <p:nvPicPr>
          <p:cNvPr id="6" name="Content Placeholder 5">
            <a:extLst>
              <a:ext uri="{FF2B5EF4-FFF2-40B4-BE49-F238E27FC236}">
                <a16:creationId xmlns:a16="http://schemas.microsoft.com/office/drawing/2014/main" id="{8F2E5798-2D04-B632-6C30-9C24C44D042B}"/>
              </a:ext>
            </a:extLst>
          </p:cNvPr>
          <p:cNvPicPr>
            <a:picLocks noGrp="1" noChangeAspect="1"/>
          </p:cNvPicPr>
          <p:nvPr>
            <p:ph idx="1"/>
          </p:nvPr>
        </p:nvPicPr>
        <p:blipFill>
          <a:blip r:embed="rId2"/>
          <a:stretch>
            <a:fillRect/>
          </a:stretch>
        </p:blipFill>
        <p:spPr>
          <a:xfrm>
            <a:off x="435652" y="1828799"/>
            <a:ext cx="6622096" cy="4305669"/>
          </a:xfrm>
          <a:prstGeom prst="rect">
            <a:avLst/>
          </a:prstGeom>
        </p:spPr>
      </p:pic>
      <p:graphicFrame>
        <p:nvGraphicFramePr>
          <p:cNvPr id="7" name="Table 6">
            <a:extLst>
              <a:ext uri="{FF2B5EF4-FFF2-40B4-BE49-F238E27FC236}">
                <a16:creationId xmlns:a16="http://schemas.microsoft.com/office/drawing/2014/main" id="{0713784C-0B6C-5F54-75D2-0451895C1F22}"/>
              </a:ext>
            </a:extLst>
          </p:cNvPr>
          <p:cNvGraphicFramePr>
            <a:graphicFrameLocks noGrp="1"/>
          </p:cNvGraphicFramePr>
          <p:nvPr>
            <p:extLst>
              <p:ext uri="{D42A27DB-BD31-4B8C-83A1-F6EECF244321}">
                <p14:modId xmlns:p14="http://schemas.microsoft.com/office/powerpoint/2010/main" val="760563686"/>
              </p:ext>
            </p:extLst>
          </p:nvPr>
        </p:nvGraphicFramePr>
        <p:xfrm>
          <a:off x="7249995" y="1905000"/>
          <a:ext cx="4719416" cy="4040549"/>
        </p:xfrm>
        <a:graphic>
          <a:graphicData uri="http://schemas.openxmlformats.org/drawingml/2006/table">
            <a:tbl>
              <a:tblPr firstRow="1" firstCol="1" bandRow="1">
                <a:tableStyleId>{5C22544A-7EE6-4342-B048-85BDC9FD1C3A}</a:tableStyleId>
              </a:tblPr>
              <a:tblGrid>
                <a:gridCol w="1572957">
                  <a:extLst>
                    <a:ext uri="{9D8B030D-6E8A-4147-A177-3AD203B41FA5}">
                      <a16:colId xmlns:a16="http://schemas.microsoft.com/office/drawing/2014/main" val="412737490"/>
                    </a:ext>
                  </a:extLst>
                </a:gridCol>
                <a:gridCol w="1572957">
                  <a:extLst>
                    <a:ext uri="{9D8B030D-6E8A-4147-A177-3AD203B41FA5}">
                      <a16:colId xmlns:a16="http://schemas.microsoft.com/office/drawing/2014/main" val="2315616945"/>
                    </a:ext>
                  </a:extLst>
                </a:gridCol>
                <a:gridCol w="1573502">
                  <a:extLst>
                    <a:ext uri="{9D8B030D-6E8A-4147-A177-3AD203B41FA5}">
                      <a16:colId xmlns:a16="http://schemas.microsoft.com/office/drawing/2014/main" val="2552897849"/>
                    </a:ext>
                  </a:extLst>
                </a:gridCol>
              </a:tblGrid>
              <a:tr h="821349">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Vin</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code</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 a b c</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46307671"/>
                  </a:ext>
                </a:extLst>
              </a:tr>
              <a:tr h="384493">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0&lt;vin≤0.3</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0000000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2169081"/>
                  </a:ext>
                </a:extLst>
              </a:tr>
              <a:tr h="384493">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0.3&lt;vin≤0.6</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0000001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41980976"/>
                  </a:ext>
                </a:extLst>
              </a:tr>
              <a:tr h="384493">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0.6&lt;vin≤0.9</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0000011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010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949883486"/>
                  </a:ext>
                </a:extLst>
              </a:tr>
              <a:tr h="384493">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0.9&lt;vin≤1.2</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0000111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599547873"/>
                  </a:ext>
                </a:extLst>
              </a:tr>
              <a:tr h="105172">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1.2&lt;vin≤1.5</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0001111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100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125684152"/>
                  </a:ext>
                </a:extLst>
              </a:tr>
              <a:tr h="384493">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1.5&lt;vin≤1.8</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0011111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101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19283119"/>
                  </a:ext>
                </a:extLst>
              </a:tr>
              <a:tr h="384493">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1.8&lt;vin≤2.1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0111111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110</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83723626"/>
                  </a:ext>
                </a:extLst>
              </a:tr>
              <a:tr h="384493">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2.1&lt;vin</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1111111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07320132"/>
                  </a:ext>
                </a:extLst>
              </a:tr>
            </a:tbl>
          </a:graphicData>
        </a:graphic>
      </p:graphicFrame>
    </p:spTree>
    <p:extLst>
      <p:ext uri="{BB962C8B-B14F-4D97-AF65-F5344CB8AC3E}">
        <p14:creationId xmlns:p14="http://schemas.microsoft.com/office/powerpoint/2010/main" val="2641493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A759F-A154-E062-5051-ACA9B934E144}"/>
              </a:ext>
            </a:extLst>
          </p:cNvPr>
          <p:cNvSpPr>
            <a:spLocks noGrp="1"/>
          </p:cNvSpPr>
          <p:nvPr>
            <p:ph type="title"/>
          </p:nvPr>
        </p:nvSpPr>
        <p:spPr>
          <a:xfrm>
            <a:off x="1919594" y="657361"/>
            <a:ext cx="8911687" cy="705926"/>
          </a:xfrm>
        </p:spPr>
        <p:txBody>
          <a:bodyPr/>
          <a:lstStyle/>
          <a:p>
            <a:r>
              <a:rPr lang="en-US" sz="3600" b="1" dirty="0">
                <a:solidFill>
                  <a:srgbClr val="C00000"/>
                </a:solidFill>
                <a:latin typeface="Times New Roman" panose="02020603050405020304" pitchFamily="18" charset="0"/>
                <a:ea typeface="Times New Roman"/>
                <a:cs typeface="Times New Roman" panose="02020603050405020304" pitchFamily="18" charset="0"/>
                <a:sym typeface="Times New Roman"/>
              </a:rPr>
              <a:t>Introduction</a:t>
            </a:r>
            <a:endParaRPr lang="en-IN" dirty="0">
              <a:solidFill>
                <a:srgbClr val="C0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1032083-72E4-C9FA-B69B-35498EC200C9}"/>
              </a:ext>
            </a:extLst>
          </p:cNvPr>
          <p:cNvSpPr>
            <a:spLocks noGrp="1"/>
          </p:cNvSpPr>
          <p:nvPr>
            <p:ph idx="1"/>
          </p:nvPr>
        </p:nvSpPr>
        <p:spPr>
          <a:xfrm>
            <a:off x="1915881" y="1866936"/>
            <a:ext cx="8911687" cy="4991063"/>
          </a:xfrm>
        </p:spPr>
        <p:txBody>
          <a:bodyPr>
            <a:noAutofit/>
          </a:bodyPr>
          <a:lstStyle/>
          <a:p>
            <a:pPr marL="431800" algn="just">
              <a:spcBef>
                <a:spcPts val="0"/>
              </a:spcBef>
              <a:buSzPts val="2200"/>
              <a:buFont typeface="Wingdings" panose="05000000000000000000" pitchFamily="2" charset="2"/>
              <a:buChar char="Ø"/>
            </a:pPr>
            <a:r>
              <a:rPr lang="en-US" sz="2400" dirty="0">
                <a:solidFill>
                  <a:schemeClr val="tx1"/>
                </a:solidFill>
                <a:latin typeface="Times New Roman" panose="02020603050405020304" pitchFamily="18" charset="0"/>
                <a:ea typeface="Times New Roman"/>
                <a:cs typeface="Times New Roman" panose="02020603050405020304" pitchFamily="18" charset="0"/>
                <a:sym typeface="Times New Roman"/>
              </a:rPr>
              <a:t>Short channel effect is seen when the channel length is in the same order of magnitude as the depletion-layer widths of the source and drain.</a:t>
            </a:r>
          </a:p>
          <a:p>
            <a:pPr marL="457200" marR="0" lvl="0" indent="-368300" algn="just" rtl="0">
              <a:spcBef>
                <a:spcPts val="0"/>
              </a:spcBef>
              <a:spcAft>
                <a:spcPts val="0"/>
              </a:spcAft>
              <a:buSzPts val="2200"/>
              <a:buFont typeface="Wingdings" panose="05000000000000000000" pitchFamily="2" charset="2"/>
              <a:buChar char="Ø"/>
            </a:pPr>
            <a:r>
              <a:rPr lang="en-US" sz="2400" dirty="0">
                <a:solidFill>
                  <a:schemeClr val="tx1"/>
                </a:solidFill>
                <a:latin typeface="Times New Roman" panose="02020603050405020304" pitchFamily="18" charset="0"/>
                <a:ea typeface="Times New Roman"/>
                <a:cs typeface="Times New Roman" panose="02020603050405020304" pitchFamily="18" charset="0"/>
                <a:sym typeface="Times New Roman"/>
              </a:rPr>
              <a:t>To reduce these short channel effects and improve the leakage power, FinFET is the effective method.</a:t>
            </a:r>
          </a:p>
          <a:p>
            <a:pPr marL="457200" marR="0" lvl="0" indent="-368300" algn="just" rtl="0">
              <a:spcBef>
                <a:spcPts val="0"/>
              </a:spcBef>
              <a:spcAft>
                <a:spcPts val="0"/>
              </a:spcAft>
              <a:buSzPts val="2200"/>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FinFET is the abbreviation for “Fin shaped Field Effect Transistor”.</a:t>
            </a:r>
          </a:p>
          <a:p>
            <a:pPr marL="457200" marR="0" lvl="0" indent="-368300" algn="just" rtl="0">
              <a:spcBef>
                <a:spcPts val="0"/>
              </a:spcBef>
              <a:spcAft>
                <a:spcPts val="0"/>
              </a:spcAft>
              <a:buSzPts val="2200"/>
              <a:buFont typeface="Wingdings" panose="05000000000000000000" pitchFamily="2" charset="2"/>
              <a:buChar char="Ø"/>
            </a:pPr>
            <a:r>
              <a:rPr lang="en-US" sz="2400" dirty="0">
                <a:solidFill>
                  <a:schemeClr val="tx1"/>
                </a:solidFill>
                <a:latin typeface="Times New Roman" panose="02020603050405020304" pitchFamily="18" charset="0"/>
                <a:ea typeface="Times New Roman"/>
                <a:cs typeface="Times New Roman" panose="02020603050405020304" pitchFamily="18" charset="0"/>
                <a:sym typeface="Times New Roman"/>
              </a:rPr>
              <a:t>Due to structure of FinFET, it generate lower power leakage and enable great device density.</a:t>
            </a:r>
          </a:p>
          <a:p>
            <a:pPr marL="457200" marR="0" lvl="0" indent="-368300" algn="just" rtl="0">
              <a:spcBef>
                <a:spcPts val="0"/>
              </a:spcBef>
              <a:spcAft>
                <a:spcPts val="0"/>
              </a:spcAft>
              <a:buSzPts val="2200"/>
              <a:buFont typeface="Wingdings" panose="05000000000000000000" pitchFamily="2" charset="2"/>
              <a:buChar char="Ø"/>
            </a:pPr>
            <a:r>
              <a:rPr lang="en-US" sz="2400" dirty="0">
                <a:solidFill>
                  <a:schemeClr val="tx1"/>
                </a:solidFill>
                <a:latin typeface="Times New Roman" panose="02020603050405020304" pitchFamily="18" charset="0"/>
                <a:ea typeface="Times New Roman"/>
                <a:cs typeface="Times New Roman" panose="02020603050405020304" pitchFamily="18" charset="0"/>
                <a:sym typeface="Times New Roman"/>
              </a:rPr>
              <a:t>FinFET operate at low voltage and offer a high drive current all these mean much more performance can be packed into small area. </a:t>
            </a:r>
            <a:r>
              <a:rPr lang="en-US" sz="2400" b="1" dirty="0">
                <a:solidFill>
                  <a:schemeClr val="tx1"/>
                </a:solidFill>
                <a:latin typeface="Times New Roman" panose="02020603050405020304" pitchFamily="18" charset="0"/>
                <a:ea typeface="Times New Roman"/>
                <a:cs typeface="Times New Roman" panose="02020603050405020304" pitchFamily="18" charset="0"/>
                <a:sym typeface="Times New Roman"/>
              </a:rPr>
              <a:t>Reducing cost per unit performance.</a:t>
            </a:r>
          </a:p>
          <a:p>
            <a:pPr marL="457200" marR="0" lvl="0" indent="-368300" algn="just" rtl="0">
              <a:spcBef>
                <a:spcPts val="0"/>
              </a:spcBef>
              <a:spcAft>
                <a:spcPts val="0"/>
              </a:spcAft>
              <a:buSzPts val="2200"/>
              <a:buFont typeface="Wingdings" panose="05000000000000000000" pitchFamily="2" charset="2"/>
              <a:buChar char="Ø"/>
            </a:pPr>
            <a:endParaRPr lang="en-US" sz="2500" dirty="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07881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4DAFC-E0B0-E2A6-4163-12DC03595FF5}"/>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3-Bit Flash ADC</a:t>
            </a:r>
            <a:endParaRPr lang="en-IN" dirty="0"/>
          </a:p>
        </p:txBody>
      </p:sp>
      <p:pic>
        <p:nvPicPr>
          <p:cNvPr id="5" name="Content Placeholder 4">
            <a:extLst>
              <a:ext uri="{FF2B5EF4-FFF2-40B4-BE49-F238E27FC236}">
                <a16:creationId xmlns:a16="http://schemas.microsoft.com/office/drawing/2014/main" id="{3A99AB19-477C-AA59-1EC6-A9D0EFF53E51}"/>
              </a:ext>
            </a:extLst>
          </p:cNvPr>
          <p:cNvPicPr>
            <a:picLocks noGrp="1" noChangeAspect="1"/>
          </p:cNvPicPr>
          <p:nvPr>
            <p:ph idx="1"/>
          </p:nvPr>
        </p:nvPicPr>
        <p:blipFill>
          <a:blip r:embed="rId2"/>
          <a:stretch>
            <a:fillRect/>
          </a:stretch>
        </p:blipFill>
        <p:spPr>
          <a:xfrm>
            <a:off x="335844" y="1789590"/>
            <a:ext cx="5760156" cy="3991539"/>
          </a:xfrm>
          <a:prstGeom prst="rect">
            <a:avLst/>
          </a:prstGeom>
        </p:spPr>
      </p:pic>
      <p:graphicFrame>
        <p:nvGraphicFramePr>
          <p:cNvPr id="8" name="Table 7">
            <a:extLst>
              <a:ext uri="{FF2B5EF4-FFF2-40B4-BE49-F238E27FC236}">
                <a16:creationId xmlns:a16="http://schemas.microsoft.com/office/drawing/2014/main" id="{0AE7CF68-7D0A-310E-BF44-B5219995161D}"/>
              </a:ext>
            </a:extLst>
          </p:cNvPr>
          <p:cNvGraphicFramePr>
            <a:graphicFrameLocks noGrp="1"/>
          </p:cNvGraphicFramePr>
          <p:nvPr>
            <p:extLst>
              <p:ext uri="{D42A27DB-BD31-4B8C-83A1-F6EECF244321}">
                <p14:modId xmlns:p14="http://schemas.microsoft.com/office/powerpoint/2010/main" val="1389770122"/>
              </p:ext>
            </p:extLst>
          </p:nvPr>
        </p:nvGraphicFramePr>
        <p:xfrm>
          <a:off x="6621292" y="1905000"/>
          <a:ext cx="5498465" cy="3621600"/>
        </p:xfrm>
        <a:graphic>
          <a:graphicData uri="http://schemas.openxmlformats.org/drawingml/2006/table">
            <a:tbl>
              <a:tblPr firstRow="1" firstCol="1" bandRow="1">
                <a:tableStyleId>{5C22544A-7EE6-4342-B048-85BDC9FD1C3A}</a:tableStyleId>
              </a:tblPr>
              <a:tblGrid>
                <a:gridCol w="1832610">
                  <a:extLst>
                    <a:ext uri="{9D8B030D-6E8A-4147-A177-3AD203B41FA5}">
                      <a16:colId xmlns:a16="http://schemas.microsoft.com/office/drawing/2014/main" val="3678818276"/>
                    </a:ext>
                  </a:extLst>
                </a:gridCol>
                <a:gridCol w="1832610">
                  <a:extLst>
                    <a:ext uri="{9D8B030D-6E8A-4147-A177-3AD203B41FA5}">
                      <a16:colId xmlns:a16="http://schemas.microsoft.com/office/drawing/2014/main" val="3443115247"/>
                    </a:ext>
                  </a:extLst>
                </a:gridCol>
                <a:gridCol w="1833245">
                  <a:extLst>
                    <a:ext uri="{9D8B030D-6E8A-4147-A177-3AD203B41FA5}">
                      <a16:colId xmlns:a16="http://schemas.microsoft.com/office/drawing/2014/main" val="4075875707"/>
                    </a:ext>
                  </a:extLst>
                </a:gridCol>
              </a:tblGrid>
              <a:tr h="0">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Vin</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code</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lnSpc>
                          <a:spcPct val="150000"/>
                        </a:lnSpc>
                      </a:pPr>
                      <a:r>
                        <a:rPr lang="en-US" sz="2000" dirty="0">
                          <a:effectLst/>
                          <a:latin typeface="Times New Roman" panose="02020603050405020304" pitchFamily="18" charset="0"/>
                          <a:cs typeface="Times New Roman" panose="02020603050405020304" pitchFamily="18" charset="0"/>
                        </a:rPr>
                        <a:t>         a b c</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14880819"/>
                  </a:ext>
                </a:extLst>
              </a:tr>
              <a:tr h="0">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0&lt;vin≤0.5</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0000000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39925479"/>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0.5&lt;vin≤1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0000001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418158287"/>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1&lt;vin≤1.5</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0000011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010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651062766"/>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1.5&lt;vin≤2</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0000111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07287818"/>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2&lt;vin≤2.5</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0001111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100</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42616452"/>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2.5&lt;vin≤3</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0011111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101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19500381"/>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3&lt;vin≤3.5</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0111111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110</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993939908"/>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3.5&lt;vin</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1111111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63261947"/>
                  </a:ext>
                </a:extLst>
              </a:tr>
            </a:tbl>
          </a:graphicData>
        </a:graphic>
      </p:graphicFrame>
    </p:spTree>
    <p:extLst>
      <p:ext uri="{BB962C8B-B14F-4D97-AF65-F5344CB8AC3E}">
        <p14:creationId xmlns:p14="http://schemas.microsoft.com/office/powerpoint/2010/main" val="39037135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4DAFC-E0B0-E2A6-4163-12DC03595FF5}"/>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3-Bit Flash ADC</a:t>
            </a:r>
            <a:endParaRPr lang="en-IN" dirty="0"/>
          </a:p>
        </p:txBody>
      </p:sp>
      <p:pic>
        <p:nvPicPr>
          <p:cNvPr id="6" name="Content Placeholder 5">
            <a:extLst>
              <a:ext uri="{FF2B5EF4-FFF2-40B4-BE49-F238E27FC236}">
                <a16:creationId xmlns:a16="http://schemas.microsoft.com/office/drawing/2014/main" id="{98052A70-4654-3E85-073C-A682D1432AB2}"/>
              </a:ext>
            </a:extLst>
          </p:cNvPr>
          <p:cNvPicPr>
            <a:picLocks noGrp="1" noChangeAspect="1"/>
          </p:cNvPicPr>
          <p:nvPr>
            <p:ph idx="1"/>
          </p:nvPr>
        </p:nvPicPr>
        <p:blipFill>
          <a:blip r:embed="rId2"/>
          <a:stretch>
            <a:fillRect/>
          </a:stretch>
        </p:blipFill>
        <p:spPr>
          <a:xfrm>
            <a:off x="706245" y="2155090"/>
            <a:ext cx="5505165" cy="3979380"/>
          </a:xfrm>
          <a:prstGeom prst="rect">
            <a:avLst/>
          </a:prstGeom>
        </p:spPr>
      </p:pic>
      <p:graphicFrame>
        <p:nvGraphicFramePr>
          <p:cNvPr id="7" name="Table 6">
            <a:extLst>
              <a:ext uri="{FF2B5EF4-FFF2-40B4-BE49-F238E27FC236}">
                <a16:creationId xmlns:a16="http://schemas.microsoft.com/office/drawing/2014/main" id="{19B21BDF-211C-1C9C-4228-48BF8BEBA2E9}"/>
              </a:ext>
            </a:extLst>
          </p:cNvPr>
          <p:cNvGraphicFramePr>
            <a:graphicFrameLocks noGrp="1"/>
          </p:cNvGraphicFramePr>
          <p:nvPr>
            <p:extLst>
              <p:ext uri="{D42A27DB-BD31-4B8C-83A1-F6EECF244321}">
                <p14:modId xmlns:p14="http://schemas.microsoft.com/office/powerpoint/2010/main" val="824507978"/>
              </p:ext>
            </p:extLst>
          </p:nvPr>
        </p:nvGraphicFramePr>
        <p:xfrm>
          <a:off x="6517097" y="2155090"/>
          <a:ext cx="5498465" cy="3621600"/>
        </p:xfrm>
        <a:graphic>
          <a:graphicData uri="http://schemas.openxmlformats.org/drawingml/2006/table">
            <a:tbl>
              <a:tblPr firstRow="1" firstCol="1" bandRow="1">
                <a:tableStyleId>{5C22544A-7EE6-4342-B048-85BDC9FD1C3A}</a:tableStyleId>
              </a:tblPr>
              <a:tblGrid>
                <a:gridCol w="1832610">
                  <a:extLst>
                    <a:ext uri="{9D8B030D-6E8A-4147-A177-3AD203B41FA5}">
                      <a16:colId xmlns:a16="http://schemas.microsoft.com/office/drawing/2014/main" val="3690604220"/>
                    </a:ext>
                  </a:extLst>
                </a:gridCol>
                <a:gridCol w="1832610">
                  <a:extLst>
                    <a:ext uri="{9D8B030D-6E8A-4147-A177-3AD203B41FA5}">
                      <a16:colId xmlns:a16="http://schemas.microsoft.com/office/drawing/2014/main" val="3854104548"/>
                    </a:ext>
                  </a:extLst>
                </a:gridCol>
                <a:gridCol w="1833245">
                  <a:extLst>
                    <a:ext uri="{9D8B030D-6E8A-4147-A177-3AD203B41FA5}">
                      <a16:colId xmlns:a16="http://schemas.microsoft.com/office/drawing/2014/main" val="3336531426"/>
                    </a:ext>
                  </a:extLst>
                </a:gridCol>
              </a:tblGrid>
              <a:tr h="0">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Vin</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code</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fontAlgn="base">
                        <a:lnSpc>
                          <a:spcPct val="150000"/>
                        </a:lnSpc>
                      </a:pPr>
                      <a:r>
                        <a:rPr lang="en-US" sz="2000" dirty="0">
                          <a:effectLst/>
                          <a:latin typeface="Times New Roman" panose="02020603050405020304" pitchFamily="18" charset="0"/>
                          <a:cs typeface="Times New Roman" panose="02020603050405020304" pitchFamily="18" charset="0"/>
                        </a:rPr>
                        <a:t>          a b c</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45254347"/>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0&lt;vin≤0.2</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0000000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2831418"/>
                  </a:ext>
                </a:extLst>
              </a:tr>
              <a:tr h="0">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0.2&lt;vin≤0.4</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0000001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16272927"/>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0.4&lt;vin≤0.6</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0000011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010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51602675"/>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0.6&lt;vin≤1.8</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0000111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282090482"/>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0.8&lt;vin≤1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0001111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100</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879477765"/>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1.0&lt;vin≤1.2</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0011111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101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77780918"/>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1.2&lt;vin≤1.4</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0111111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110</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78394015"/>
                  </a:ext>
                </a:extLst>
              </a:tr>
              <a:tr h="0">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1.4&lt;vin</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a:effectLst/>
                          <a:latin typeface="Times New Roman" panose="02020603050405020304" pitchFamily="18" charset="0"/>
                          <a:cs typeface="Times New Roman" panose="02020603050405020304" pitchFamily="18" charset="0"/>
                        </a:rPr>
                        <a:t>1111111</a:t>
                      </a:r>
                      <a:endParaRPr lang="en-IN" sz="2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fontAlgn="base">
                        <a:lnSpc>
                          <a:spcPct val="150000"/>
                        </a:lnSpc>
                      </a:pPr>
                      <a:r>
                        <a:rPr lang="en-US" sz="2000" dirty="0">
                          <a:effectLst/>
                          <a:latin typeface="Times New Roman" panose="02020603050405020304" pitchFamily="18" charset="0"/>
                          <a:cs typeface="Times New Roman" panose="02020603050405020304" pitchFamily="18" charset="0"/>
                        </a:rPr>
                        <a:t>111</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11747057"/>
                  </a:ext>
                </a:extLst>
              </a:tr>
            </a:tbl>
          </a:graphicData>
        </a:graphic>
      </p:graphicFrame>
    </p:spTree>
    <p:extLst>
      <p:ext uri="{BB962C8B-B14F-4D97-AF65-F5344CB8AC3E}">
        <p14:creationId xmlns:p14="http://schemas.microsoft.com/office/powerpoint/2010/main" val="11387683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1AAFB-A4BD-8045-2A16-73E3585BAA2B}"/>
              </a:ext>
            </a:extLst>
          </p:cNvPr>
          <p:cNvSpPr>
            <a:spLocks noGrp="1"/>
          </p:cNvSpPr>
          <p:nvPr>
            <p:ph type="title"/>
          </p:nvPr>
        </p:nvSpPr>
        <p:spPr/>
        <p:txBody>
          <a:bodyPr/>
          <a:lstStyle/>
          <a:p>
            <a:r>
              <a:rPr lang="en-IN" b="1" dirty="0">
                <a:solidFill>
                  <a:schemeClr val="accent1"/>
                </a:solidFill>
              </a:rPr>
              <a:t>D Flip-Flop</a:t>
            </a:r>
          </a:p>
        </p:txBody>
      </p:sp>
      <p:pic>
        <p:nvPicPr>
          <p:cNvPr id="4" name="Content Placeholder 3">
            <a:extLst>
              <a:ext uri="{FF2B5EF4-FFF2-40B4-BE49-F238E27FC236}">
                <a16:creationId xmlns:a16="http://schemas.microsoft.com/office/drawing/2014/main" id="{C3821DA0-02C9-857E-3CB6-D305D8DCB4A4}"/>
              </a:ext>
            </a:extLst>
          </p:cNvPr>
          <p:cNvPicPr>
            <a:picLocks noGrp="1" noChangeAspect="1"/>
          </p:cNvPicPr>
          <p:nvPr>
            <p:ph idx="1"/>
          </p:nvPr>
        </p:nvPicPr>
        <p:blipFill rotWithShape="1">
          <a:blip r:embed="rId2"/>
          <a:srcRect r="10832"/>
          <a:stretch/>
        </p:blipFill>
        <p:spPr>
          <a:xfrm>
            <a:off x="1438828" y="1744096"/>
            <a:ext cx="7190268" cy="4192555"/>
          </a:xfrm>
          <a:prstGeom prst="rect">
            <a:avLst/>
          </a:prstGeom>
        </p:spPr>
      </p:pic>
      <p:sp>
        <p:nvSpPr>
          <p:cNvPr id="3" name="TextBox 2">
            <a:extLst>
              <a:ext uri="{FF2B5EF4-FFF2-40B4-BE49-F238E27FC236}">
                <a16:creationId xmlns:a16="http://schemas.microsoft.com/office/drawing/2014/main" id="{E27AEE6B-C0C4-2091-FFDD-7E6386955541}"/>
              </a:ext>
            </a:extLst>
          </p:cNvPr>
          <p:cNvSpPr txBox="1"/>
          <p:nvPr/>
        </p:nvSpPr>
        <p:spPr>
          <a:xfrm>
            <a:off x="9374820" y="2720496"/>
            <a:ext cx="1944210" cy="1323439"/>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Negative edge transmission gate master slave flip flop </a:t>
            </a:r>
          </a:p>
        </p:txBody>
      </p:sp>
    </p:spTree>
    <p:extLst>
      <p:ext uri="{BB962C8B-B14F-4D97-AF65-F5344CB8AC3E}">
        <p14:creationId xmlns:p14="http://schemas.microsoft.com/office/powerpoint/2010/main" val="24787800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19281-9717-BAB7-D832-3920802CC629}"/>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CMOS D Flip-Flop</a:t>
            </a:r>
            <a:endParaRPr lang="en-IN" dirty="0"/>
          </a:p>
        </p:txBody>
      </p:sp>
      <p:pic>
        <p:nvPicPr>
          <p:cNvPr id="6" name="Content Placeholder 5">
            <a:extLst>
              <a:ext uri="{FF2B5EF4-FFF2-40B4-BE49-F238E27FC236}">
                <a16:creationId xmlns:a16="http://schemas.microsoft.com/office/drawing/2014/main" id="{96A16B85-6EF4-47E8-C6E1-516595F2342D}"/>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02961" y="2248866"/>
            <a:ext cx="8915400" cy="3459476"/>
          </a:xfrm>
          <a:prstGeom prst="rect">
            <a:avLst/>
          </a:prstGeom>
          <a:noFill/>
          <a:ln>
            <a:noFill/>
          </a:ln>
        </p:spPr>
      </p:pic>
      <p:sp>
        <p:nvSpPr>
          <p:cNvPr id="3" name="TextBox 2">
            <a:extLst>
              <a:ext uri="{FF2B5EF4-FFF2-40B4-BE49-F238E27FC236}">
                <a16:creationId xmlns:a16="http://schemas.microsoft.com/office/drawing/2014/main" id="{51885AFE-B171-28BB-8869-3C6A9D43737E}"/>
              </a:ext>
            </a:extLst>
          </p:cNvPr>
          <p:cNvSpPr txBox="1"/>
          <p:nvPr/>
        </p:nvSpPr>
        <p:spPr>
          <a:xfrm>
            <a:off x="9578159" y="2248866"/>
            <a:ext cx="2270678" cy="4093428"/>
          </a:xfrm>
          <a:prstGeom prst="rect">
            <a:avLst/>
          </a:prstGeom>
          <a:noFill/>
        </p:spPr>
        <p:txBody>
          <a:bodyPr wrap="square" rtlCol="0">
            <a:spAutoFit/>
          </a:bodyPr>
          <a:lstStyle/>
          <a:p>
            <a:pPr algn="just"/>
            <a:r>
              <a:rPr lang="en-IN" sz="2000" dirty="0">
                <a:latin typeface="Times New Roman" panose="02020603050405020304" pitchFamily="18" charset="0"/>
                <a:cs typeface="Times New Roman" panose="02020603050405020304" pitchFamily="18" charset="0"/>
              </a:rPr>
              <a:t>Net 06 : d </a:t>
            </a:r>
          </a:p>
          <a:p>
            <a:pPr algn="just"/>
            <a:r>
              <a:rPr lang="en-IN" sz="2000" dirty="0">
                <a:latin typeface="Times New Roman" panose="02020603050405020304" pitchFamily="18" charset="0"/>
                <a:cs typeface="Times New Roman" panose="02020603050405020304" pitchFamily="18" charset="0"/>
              </a:rPr>
              <a:t>V pulse : 1.8 v </a:t>
            </a:r>
          </a:p>
          <a:p>
            <a:pPr algn="just"/>
            <a:r>
              <a:rPr lang="en-IN" sz="2000" dirty="0">
                <a:latin typeface="Times New Roman" panose="02020603050405020304" pitchFamily="18" charset="0"/>
                <a:cs typeface="Times New Roman" panose="02020603050405020304" pitchFamily="18" charset="0"/>
              </a:rPr>
              <a:t> period 60n</a:t>
            </a:r>
          </a:p>
          <a:p>
            <a:pPr algn="just"/>
            <a:r>
              <a:rPr lang="en-IN" sz="2000" dirty="0">
                <a:latin typeface="Times New Roman" panose="02020603050405020304" pitchFamily="18" charset="0"/>
                <a:cs typeface="Times New Roman" panose="02020603050405020304" pitchFamily="18" charset="0"/>
              </a:rPr>
              <a:t>Width 30n(red)</a:t>
            </a:r>
          </a:p>
          <a:p>
            <a:pPr algn="just"/>
            <a:endParaRPr lang="en-IN" sz="20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Net 8: v pulse : 1.8 v</a:t>
            </a:r>
          </a:p>
          <a:p>
            <a:pPr algn="just"/>
            <a:r>
              <a:rPr lang="en-IN" sz="2000" dirty="0">
                <a:latin typeface="Times New Roman" panose="02020603050405020304" pitchFamily="18" charset="0"/>
                <a:cs typeface="Times New Roman" panose="02020603050405020304" pitchFamily="18" charset="0"/>
              </a:rPr>
              <a:t>Period : 30n</a:t>
            </a:r>
          </a:p>
          <a:p>
            <a:pPr algn="just"/>
            <a:r>
              <a:rPr lang="en-IN" sz="2000" dirty="0">
                <a:latin typeface="Times New Roman" panose="02020603050405020304" pitchFamily="18" charset="0"/>
                <a:cs typeface="Times New Roman" panose="02020603050405020304" pitchFamily="18" charset="0"/>
              </a:rPr>
              <a:t>Width : 15n(green)</a:t>
            </a:r>
          </a:p>
          <a:p>
            <a:pPr algn="just"/>
            <a:endParaRPr lang="en-IN" sz="20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Q and </a:t>
            </a:r>
            <a:r>
              <a:rPr lang="en-IN" sz="2000" dirty="0" err="1">
                <a:latin typeface="Times New Roman" panose="02020603050405020304" pitchFamily="18" charset="0"/>
                <a:cs typeface="Times New Roman" panose="02020603050405020304" pitchFamily="18" charset="0"/>
              </a:rPr>
              <a:t>qd</a:t>
            </a:r>
            <a:r>
              <a:rPr lang="en-IN" sz="2000" dirty="0">
                <a:latin typeface="Times New Roman" panose="02020603050405020304" pitchFamily="18" charset="0"/>
                <a:cs typeface="Times New Roman" panose="02020603050405020304" pitchFamily="18" charset="0"/>
              </a:rPr>
              <a:t> are outputs (pink and blue )</a:t>
            </a:r>
          </a:p>
        </p:txBody>
      </p:sp>
    </p:spTree>
    <p:extLst>
      <p:ext uri="{BB962C8B-B14F-4D97-AF65-F5344CB8AC3E}">
        <p14:creationId xmlns:p14="http://schemas.microsoft.com/office/powerpoint/2010/main" val="23361209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577AD-4469-CB42-D5FF-12CDA5FEA611}"/>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D Flip-Flop</a:t>
            </a:r>
            <a:endParaRPr lang="en-IN" dirty="0"/>
          </a:p>
        </p:txBody>
      </p:sp>
      <p:pic>
        <p:nvPicPr>
          <p:cNvPr id="6" name="Content Placeholder 5">
            <a:extLst>
              <a:ext uri="{FF2B5EF4-FFF2-40B4-BE49-F238E27FC236}">
                <a16:creationId xmlns:a16="http://schemas.microsoft.com/office/drawing/2014/main" id="{FD5C4AC0-5ABD-8101-AA45-F4BA3C708D1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53881" y="2068497"/>
            <a:ext cx="8915400" cy="3559411"/>
          </a:xfrm>
          <a:prstGeom prst="rect">
            <a:avLst/>
          </a:prstGeom>
          <a:noFill/>
          <a:ln>
            <a:noFill/>
          </a:ln>
        </p:spPr>
      </p:pic>
      <p:sp>
        <p:nvSpPr>
          <p:cNvPr id="3" name="TextBox 2">
            <a:extLst>
              <a:ext uri="{FF2B5EF4-FFF2-40B4-BE49-F238E27FC236}">
                <a16:creationId xmlns:a16="http://schemas.microsoft.com/office/drawing/2014/main" id="{758DF005-8AEF-65C6-FF69-1FFA25BC0DEB}"/>
              </a:ext>
            </a:extLst>
          </p:cNvPr>
          <p:cNvSpPr txBox="1"/>
          <p:nvPr/>
        </p:nvSpPr>
        <p:spPr>
          <a:xfrm>
            <a:off x="9694417" y="2334826"/>
            <a:ext cx="2201662" cy="4370427"/>
          </a:xfrm>
          <a:prstGeom prst="rect">
            <a:avLst/>
          </a:prstGeom>
          <a:noFill/>
        </p:spPr>
        <p:txBody>
          <a:bodyPr wrap="square" rtlCol="0">
            <a:spAutoFit/>
          </a:bodyPr>
          <a:lstStyle/>
          <a:p>
            <a:pPr algn="just"/>
            <a:r>
              <a:rPr lang="en-IN" sz="2000" dirty="0">
                <a:latin typeface="Times New Roman" panose="02020603050405020304" pitchFamily="18" charset="0"/>
                <a:cs typeface="Times New Roman" panose="02020603050405020304" pitchFamily="18" charset="0"/>
              </a:rPr>
              <a:t>Net 06 : d </a:t>
            </a:r>
          </a:p>
          <a:p>
            <a:pPr algn="just"/>
            <a:r>
              <a:rPr lang="en-IN" sz="2000" dirty="0">
                <a:latin typeface="Times New Roman" panose="02020603050405020304" pitchFamily="18" charset="0"/>
                <a:cs typeface="Times New Roman" panose="02020603050405020304" pitchFamily="18" charset="0"/>
              </a:rPr>
              <a:t>V pulse : 1.8 v </a:t>
            </a:r>
          </a:p>
          <a:p>
            <a:pPr algn="just"/>
            <a:r>
              <a:rPr lang="en-IN" sz="2000" dirty="0">
                <a:latin typeface="Times New Roman" panose="02020603050405020304" pitchFamily="18" charset="0"/>
                <a:cs typeface="Times New Roman" panose="02020603050405020304" pitchFamily="18" charset="0"/>
              </a:rPr>
              <a:t>period 60n</a:t>
            </a:r>
          </a:p>
          <a:p>
            <a:pPr algn="just"/>
            <a:r>
              <a:rPr lang="en-IN" sz="2000" dirty="0">
                <a:latin typeface="Times New Roman" panose="02020603050405020304" pitchFamily="18" charset="0"/>
                <a:cs typeface="Times New Roman" panose="02020603050405020304" pitchFamily="18" charset="0"/>
              </a:rPr>
              <a:t>Width 30n(red)</a:t>
            </a:r>
          </a:p>
          <a:p>
            <a:pPr algn="just"/>
            <a:endParaRPr lang="en-IN" sz="20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Net 8: v pulse : 1.8 v</a:t>
            </a:r>
          </a:p>
          <a:p>
            <a:pPr algn="just"/>
            <a:r>
              <a:rPr lang="en-IN" sz="2000" dirty="0">
                <a:latin typeface="Times New Roman" panose="02020603050405020304" pitchFamily="18" charset="0"/>
                <a:cs typeface="Times New Roman" panose="02020603050405020304" pitchFamily="18" charset="0"/>
              </a:rPr>
              <a:t>Period : 30n</a:t>
            </a:r>
          </a:p>
          <a:p>
            <a:pPr algn="just"/>
            <a:r>
              <a:rPr lang="en-IN" sz="2000" dirty="0">
                <a:latin typeface="Times New Roman" panose="02020603050405020304" pitchFamily="18" charset="0"/>
                <a:cs typeface="Times New Roman" panose="02020603050405020304" pitchFamily="18" charset="0"/>
              </a:rPr>
              <a:t>Width : 15n(green)</a:t>
            </a:r>
          </a:p>
          <a:p>
            <a:pPr algn="just"/>
            <a:endParaRPr lang="en-IN" sz="20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Q and </a:t>
            </a:r>
            <a:r>
              <a:rPr lang="en-IN" sz="2000" dirty="0" err="1">
                <a:latin typeface="Times New Roman" panose="02020603050405020304" pitchFamily="18" charset="0"/>
                <a:cs typeface="Times New Roman" panose="02020603050405020304" pitchFamily="18" charset="0"/>
              </a:rPr>
              <a:t>qd</a:t>
            </a:r>
            <a:r>
              <a:rPr lang="en-IN" sz="2000" dirty="0">
                <a:latin typeface="Times New Roman" panose="02020603050405020304" pitchFamily="18" charset="0"/>
                <a:cs typeface="Times New Roman" panose="02020603050405020304" pitchFamily="18" charset="0"/>
              </a:rPr>
              <a:t> are outputs (pink and blue )</a:t>
            </a:r>
          </a:p>
          <a:p>
            <a:endParaRPr lang="en-IN" dirty="0"/>
          </a:p>
        </p:txBody>
      </p:sp>
    </p:spTree>
    <p:extLst>
      <p:ext uri="{BB962C8B-B14F-4D97-AF65-F5344CB8AC3E}">
        <p14:creationId xmlns:p14="http://schemas.microsoft.com/office/powerpoint/2010/main" val="13215181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F8726-B82D-328B-671D-3347BA8FDAB9}"/>
              </a:ext>
            </a:extLst>
          </p:cNvPr>
          <p:cNvSpPr>
            <a:spLocks noGrp="1"/>
          </p:cNvSpPr>
          <p:nvPr>
            <p:ph type="title"/>
          </p:nvPr>
        </p:nvSpPr>
        <p:spPr/>
        <p:txBody>
          <a:bodyPr/>
          <a:lstStyle/>
          <a:p>
            <a:r>
              <a:rPr lang="en-US" b="1" dirty="0">
                <a:solidFill>
                  <a:schemeClr val="accent1"/>
                </a:solidFill>
              </a:rPr>
              <a:t>J</a:t>
            </a:r>
            <a:r>
              <a:rPr lang="en-IN" b="1" dirty="0">
                <a:solidFill>
                  <a:schemeClr val="accent1"/>
                </a:solidFill>
              </a:rPr>
              <a:t>ohnson Counter</a:t>
            </a:r>
          </a:p>
        </p:txBody>
      </p:sp>
      <p:pic>
        <p:nvPicPr>
          <p:cNvPr id="6" name="Content Placeholder 3">
            <a:extLst>
              <a:ext uri="{FF2B5EF4-FFF2-40B4-BE49-F238E27FC236}">
                <a16:creationId xmlns:a16="http://schemas.microsoft.com/office/drawing/2014/main" id="{6EB5CD85-1EDB-3098-F3AE-E2D55AE44D47}"/>
              </a:ext>
            </a:extLst>
          </p:cNvPr>
          <p:cNvPicPr>
            <a:picLocks noGrp="1" noChangeAspect="1"/>
          </p:cNvPicPr>
          <p:nvPr>
            <p:ph idx="1"/>
          </p:nvPr>
        </p:nvPicPr>
        <p:blipFill rotWithShape="1">
          <a:blip r:embed="rId2"/>
          <a:srcRect l="14980" t="12551" r="8932" b="12729"/>
          <a:stretch/>
        </p:blipFill>
        <p:spPr>
          <a:xfrm>
            <a:off x="2467992" y="1905000"/>
            <a:ext cx="8433786" cy="3932808"/>
          </a:xfrm>
          <a:prstGeom prst="rect">
            <a:avLst/>
          </a:prstGeom>
        </p:spPr>
      </p:pic>
    </p:spTree>
    <p:extLst>
      <p:ext uri="{BB962C8B-B14F-4D97-AF65-F5344CB8AC3E}">
        <p14:creationId xmlns:p14="http://schemas.microsoft.com/office/powerpoint/2010/main" val="33323513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E59BF-2829-4401-B642-07BB546878B9}"/>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CMOS Johnson  Counter</a:t>
            </a:r>
            <a:endParaRPr lang="en-IN" dirty="0"/>
          </a:p>
        </p:txBody>
      </p:sp>
      <p:pic>
        <p:nvPicPr>
          <p:cNvPr id="5" name="Content Placeholder 4">
            <a:extLst>
              <a:ext uri="{FF2B5EF4-FFF2-40B4-BE49-F238E27FC236}">
                <a16:creationId xmlns:a16="http://schemas.microsoft.com/office/drawing/2014/main" id="{325FE7BC-356B-251D-CFA0-DA7EBC9B7FB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00615" y="2284377"/>
            <a:ext cx="8330321" cy="3397332"/>
          </a:xfrm>
          <a:prstGeom prst="rect">
            <a:avLst/>
          </a:prstGeom>
          <a:noFill/>
          <a:ln>
            <a:noFill/>
          </a:ln>
        </p:spPr>
      </p:pic>
      <p:sp>
        <p:nvSpPr>
          <p:cNvPr id="3" name="TextBox 2">
            <a:extLst>
              <a:ext uri="{FF2B5EF4-FFF2-40B4-BE49-F238E27FC236}">
                <a16:creationId xmlns:a16="http://schemas.microsoft.com/office/drawing/2014/main" id="{B7230BFA-05DF-68D5-AB31-CA92CD7D5334}"/>
              </a:ext>
            </a:extLst>
          </p:cNvPr>
          <p:cNvSpPr txBox="1"/>
          <p:nvPr/>
        </p:nvSpPr>
        <p:spPr>
          <a:xfrm>
            <a:off x="9330431" y="2414725"/>
            <a:ext cx="2503503" cy="2246769"/>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Net 16 : clock (red)</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Output :</a:t>
            </a:r>
          </a:p>
          <a:p>
            <a:pPr algn="ct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Qa</a:t>
            </a:r>
            <a:r>
              <a:rPr lang="en-IN" sz="2000" dirty="0">
                <a:latin typeface="Times New Roman" panose="02020603050405020304" pitchFamily="18" charset="0"/>
                <a:cs typeface="Times New Roman" panose="02020603050405020304" pitchFamily="18" charset="0"/>
              </a:rPr>
              <a:t> (green)</a:t>
            </a:r>
          </a:p>
          <a:p>
            <a:pPr algn="ctr"/>
            <a:r>
              <a:rPr lang="en-IN" sz="2000" dirty="0" err="1">
                <a:latin typeface="Times New Roman" panose="02020603050405020304" pitchFamily="18" charset="0"/>
                <a:cs typeface="Times New Roman" panose="02020603050405020304" pitchFamily="18" charset="0"/>
              </a:rPr>
              <a:t>Qb</a:t>
            </a:r>
            <a:r>
              <a:rPr lang="en-IN" sz="2000" dirty="0">
                <a:latin typeface="Times New Roman" panose="02020603050405020304" pitchFamily="18" charset="0"/>
                <a:cs typeface="Times New Roman" panose="02020603050405020304" pitchFamily="18" charset="0"/>
              </a:rPr>
              <a:t> (pink)</a:t>
            </a:r>
          </a:p>
          <a:p>
            <a:pPr algn="ctr"/>
            <a:r>
              <a:rPr lang="en-IN" sz="2000" dirty="0">
                <a:latin typeface="Times New Roman" panose="02020603050405020304" pitchFamily="18" charset="0"/>
                <a:cs typeface="Times New Roman" panose="02020603050405020304" pitchFamily="18" charset="0"/>
              </a:rPr>
              <a:t>Qc (blue)</a:t>
            </a:r>
          </a:p>
          <a:p>
            <a:pPr algn="ct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Qd</a:t>
            </a:r>
            <a:r>
              <a:rPr lang="en-IN" sz="2000" dirty="0">
                <a:latin typeface="Times New Roman" panose="02020603050405020304" pitchFamily="18" charset="0"/>
                <a:cs typeface="Times New Roman" panose="02020603050405020304" pitchFamily="18" charset="0"/>
              </a:rPr>
              <a:t>(purple)</a:t>
            </a:r>
          </a:p>
        </p:txBody>
      </p:sp>
    </p:spTree>
    <p:extLst>
      <p:ext uri="{BB962C8B-B14F-4D97-AF65-F5344CB8AC3E}">
        <p14:creationId xmlns:p14="http://schemas.microsoft.com/office/powerpoint/2010/main" val="26398981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4BC86-83FD-C263-B105-695BE9985BA1}"/>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22nm FinFET Johnson  Counter</a:t>
            </a:r>
            <a:endParaRPr lang="en-IN" dirty="0"/>
          </a:p>
        </p:txBody>
      </p:sp>
      <p:pic>
        <p:nvPicPr>
          <p:cNvPr id="6" name="Content Placeholder 5">
            <a:extLst>
              <a:ext uri="{FF2B5EF4-FFF2-40B4-BE49-F238E27FC236}">
                <a16:creationId xmlns:a16="http://schemas.microsoft.com/office/drawing/2014/main" id="{DEE276D7-BA35-3207-8D81-F304E046A928}"/>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16024" y="2104007"/>
            <a:ext cx="7850927" cy="3319715"/>
          </a:xfrm>
          <a:prstGeom prst="rect">
            <a:avLst/>
          </a:prstGeom>
          <a:noFill/>
          <a:ln>
            <a:noFill/>
          </a:ln>
        </p:spPr>
      </p:pic>
      <p:sp>
        <p:nvSpPr>
          <p:cNvPr id="3" name="TextBox 2">
            <a:extLst>
              <a:ext uri="{FF2B5EF4-FFF2-40B4-BE49-F238E27FC236}">
                <a16:creationId xmlns:a16="http://schemas.microsoft.com/office/drawing/2014/main" id="{C5FF1DDE-2745-3B3D-F1C4-A780EDE11387}"/>
              </a:ext>
            </a:extLst>
          </p:cNvPr>
          <p:cNvSpPr txBox="1"/>
          <p:nvPr/>
        </p:nvSpPr>
        <p:spPr>
          <a:xfrm>
            <a:off x="9232777" y="2104006"/>
            <a:ext cx="2243199" cy="2246769"/>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Net 16 : clock (red)</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Output :</a:t>
            </a:r>
          </a:p>
          <a:p>
            <a:pPr algn="ct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Qa</a:t>
            </a:r>
            <a:r>
              <a:rPr lang="en-IN" sz="2000" dirty="0">
                <a:latin typeface="Times New Roman" panose="02020603050405020304" pitchFamily="18" charset="0"/>
                <a:cs typeface="Times New Roman" panose="02020603050405020304" pitchFamily="18" charset="0"/>
              </a:rPr>
              <a:t> (green)</a:t>
            </a:r>
          </a:p>
          <a:p>
            <a:pPr algn="ctr"/>
            <a:r>
              <a:rPr lang="en-IN" sz="2000" dirty="0" err="1">
                <a:latin typeface="Times New Roman" panose="02020603050405020304" pitchFamily="18" charset="0"/>
                <a:cs typeface="Times New Roman" panose="02020603050405020304" pitchFamily="18" charset="0"/>
              </a:rPr>
              <a:t>Qb</a:t>
            </a:r>
            <a:r>
              <a:rPr lang="en-IN" sz="2000" dirty="0">
                <a:latin typeface="Times New Roman" panose="02020603050405020304" pitchFamily="18" charset="0"/>
                <a:cs typeface="Times New Roman" panose="02020603050405020304" pitchFamily="18" charset="0"/>
              </a:rPr>
              <a:t> (pink)</a:t>
            </a:r>
          </a:p>
          <a:p>
            <a:pPr algn="ctr"/>
            <a:r>
              <a:rPr lang="en-IN" sz="2000" dirty="0">
                <a:latin typeface="Times New Roman" panose="02020603050405020304" pitchFamily="18" charset="0"/>
                <a:cs typeface="Times New Roman" panose="02020603050405020304" pitchFamily="18" charset="0"/>
              </a:rPr>
              <a:t>Qc (blue)</a:t>
            </a:r>
          </a:p>
          <a:p>
            <a:pPr algn="ct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Qd</a:t>
            </a:r>
            <a:r>
              <a:rPr lang="en-IN" sz="2000" dirty="0">
                <a:latin typeface="Times New Roman" panose="02020603050405020304" pitchFamily="18" charset="0"/>
                <a:cs typeface="Times New Roman" panose="02020603050405020304" pitchFamily="18" charset="0"/>
              </a:rPr>
              <a:t>(purple)</a:t>
            </a:r>
          </a:p>
        </p:txBody>
      </p:sp>
    </p:spTree>
    <p:extLst>
      <p:ext uri="{BB962C8B-B14F-4D97-AF65-F5344CB8AC3E}">
        <p14:creationId xmlns:p14="http://schemas.microsoft.com/office/powerpoint/2010/main" val="27397684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29B1D-A7BB-2582-DEB3-92952E2E82D5}"/>
              </a:ext>
            </a:extLst>
          </p:cNvPr>
          <p:cNvSpPr>
            <a:spLocks noGrp="1"/>
          </p:cNvSpPr>
          <p:nvPr>
            <p:ph type="title"/>
          </p:nvPr>
        </p:nvSpPr>
        <p:spPr/>
        <p:txBody>
          <a:bodyPr/>
          <a:lstStyle/>
          <a:p>
            <a:r>
              <a:rPr lang="en-IN" b="1">
                <a:solidFill>
                  <a:schemeClr val="accent1"/>
                </a:solidFill>
                <a:latin typeface="Times New Roman" panose="02020603050405020304" pitchFamily="18" charset="0"/>
                <a:cs typeface="Times New Roman" panose="02020603050405020304" pitchFamily="18" charset="0"/>
              </a:rPr>
              <a:t> Results of Johnson </a:t>
            </a:r>
            <a:r>
              <a:rPr lang="en-IN" b="1" dirty="0">
                <a:solidFill>
                  <a:schemeClr val="accent1"/>
                </a:solidFill>
                <a:latin typeface="Times New Roman" panose="02020603050405020304" pitchFamily="18" charset="0"/>
                <a:cs typeface="Times New Roman" panose="02020603050405020304" pitchFamily="18" charset="0"/>
              </a:rPr>
              <a:t>Counter</a:t>
            </a:r>
          </a:p>
        </p:txBody>
      </p:sp>
      <p:graphicFrame>
        <p:nvGraphicFramePr>
          <p:cNvPr id="6" name="Content Placeholder 5">
            <a:extLst>
              <a:ext uri="{FF2B5EF4-FFF2-40B4-BE49-F238E27FC236}">
                <a16:creationId xmlns:a16="http://schemas.microsoft.com/office/drawing/2014/main" id="{5855EDF6-40F4-EB1C-0CF2-3A7C552A3DF1}"/>
              </a:ext>
            </a:extLst>
          </p:cNvPr>
          <p:cNvGraphicFramePr>
            <a:graphicFrameLocks noGrp="1"/>
          </p:cNvGraphicFramePr>
          <p:nvPr>
            <p:ph idx="1"/>
            <p:extLst>
              <p:ext uri="{D42A27DB-BD31-4B8C-83A1-F6EECF244321}">
                <p14:modId xmlns:p14="http://schemas.microsoft.com/office/powerpoint/2010/main" val="3041465335"/>
              </p:ext>
            </p:extLst>
          </p:nvPr>
        </p:nvGraphicFramePr>
        <p:xfrm>
          <a:off x="2974021" y="1793289"/>
          <a:ext cx="7226422" cy="3798909"/>
        </p:xfrm>
        <a:graphic>
          <a:graphicData uri="http://schemas.openxmlformats.org/drawingml/2006/table">
            <a:tbl>
              <a:tblPr firstRow="1" firstCol="1" bandRow="1">
                <a:tableStyleId>{5C22544A-7EE6-4342-B048-85BDC9FD1C3A}</a:tableStyleId>
              </a:tblPr>
              <a:tblGrid>
                <a:gridCol w="2408529">
                  <a:extLst>
                    <a:ext uri="{9D8B030D-6E8A-4147-A177-3AD203B41FA5}">
                      <a16:colId xmlns:a16="http://schemas.microsoft.com/office/drawing/2014/main" val="97139943"/>
                    </a:ext>
                  </a:extLst>
                </a:gridCol>
                <a:gridCol w="2408529">
                  <a:extLst>
                    <a:ext uri="{9D8B030D-6E8A-4147-A177-3AD203B41FA5}">
                      <a16:colId xmlns:a16="http://schemas.microsoft.com/office/drawing/2014/main" val="2760010183"/>
                    </a:ext>
                  </a:extLst>
                </a:gridCol>
                <a:gridCol w="2409364">
                  <a:extLst>
                    <a:ext uri="{9D8B030D-6E8A-4147-A177-3AD203B41FA5}">
                      <a16:colId xmlns:a16="http://schemas.microsoft.com/office/drawing/2014/main" val="1200864181"/>
                    </a:ext>
                  </a:extLst>
                </a:gridCol>
              </a:tblGrid>
              <a:tr h="499914">
                <a:tc>
                  <a:txBody>
                    <a:bodyPr/>
                    <a:lstStyle/>
                    <a:p>
                      <a:pPr algn="ctr">
                        <a:lnSpc>
                          <a:spcPct val="150000"/>
                        </a:lnSpc>
                        <a:spcAft>
                          <a:spcPts val="600"/>
                        </a:spcAft>
                        <a:tabLst>
                          <a:tab pos="228600" algn="l"/>
                        </a:tabLst>
                      </a:pPr>
                      <a:r>
                        <a:rPr lang="en-US" sz="1800" dirty="0">
                          <a:effectLst/>
                        </a:rPr>
                        <a:t>Parameter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a:effectLst/>
                        </a:rPr>
                        <a:t>FinFET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a:effectLst/>
                        </a:rPr>
                        <a:t>CMOS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6350630"/>
                  </a:ext>
                </a:extLst>
              </a:tr>
              <a:tr h="908933">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Delay (S)</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751.7 p </a:t>
                      </a:r>
                      <a:endParaRPr lang="en-IN"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45.13 n</a:t>
                      </a:r>
                      <a:endParaRPr lang="en-IN"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30362591"/>
                  </a:ext>
                </a:extLst>
              </a:tr>
              <a:tr h="1185942">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Power (avg)</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38.90 uw</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40.04 mw</a:t>
                      </a:r>
                      <a:endParaRPr lang="en-IN"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3148764"/>
                  </a:ext>
                </a:extLst>
              </a:tr>
              <a:tr h="1204120">
                <a:tc>
                  <a:txBody>
                    <a:bodyPr/>
                    <a:lstStyle/>
                    <a:p>
                      <a:pP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Figure of merit</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0.29 f J/conversion rate</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1.8 f J/conversion rate</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10998864"/>
                  </a:ext>
                </a:extLst>
              </a:tr>
            </a:tbl>
          </a:graphicData>
        </a:graphic>
      </p:graphicFrame>
    </p:spTree>
    <p:extLst>
      <p:ext uri="{BB962C8B-B14F-4D97-AF65-F5344CB8AC3E}">
        <p14:creationId xmlns:p14="http://schemas.microsoft.com/office/powerpoint/2010/main" val="41016771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6DD91-CB38-D88E-4426-088C38FE0B23}"/>
              </a:ext>
            </a:extLst>
          </p:cNvPr>
          <p:cNvSpPr>
            <a:spLocks noGrp="1"/>
          </p:cNvSpPr>
          <p:nvPr>
            <p:ph type="title"/>
          </p:nvPr>
        </p:nvSpPr>
        <p:spPr/>
        <p:txBody>
          <a:bodyPr/>
          <a:lstStyle/>
          <a:p>
            <a:r>
              <a:rPr lang="en-IN" b="1" dirty="0">
                <a:solidFill>
                  <a:schemeClr val="accent1"/>
                </a:solidFill>
                <a:latin typeface="Times New Roman" panose="02020603050405020304" pitchFamily="18" charset="0"/>
                <a:cs typeface="Times New Roman" panose="02020603050405020304" pitchFamily="18" charset="0"/>
              </a:rPr>
              <a:t> Results of 3-Bit Flash ADC </a:t>
            </a:r>
          </a:p>
        </p:txBody>
      </p:sp>
      <p:graphicFrame>
        <p:nvGraphicFramePr>
          <p:cNvPr id="6" name="Content Placeholder 5">
            <a:extLst>
              <a:ext uri="{FF2B5EF4-FFF2-40B4-BE49-F238E27FC236}">
                <a16:creationId xmlns:a16="http://schemas.microsoft.com/office/drawing/2014/main" id="{4AF44ECC-3C52-DA30-5BEE-A1800FD66846}"/>
              </a:ext>
            </a:extLst>
          </p:cNvPr>
          <p:cNvGraphicFramePr>
            <a:graphicFrameLocks noGrp="1"/>
          </p:cNvGraphicFramePr>
          <p:nvPr>
            <p:ph idx="1"/>
            <p:extLst>
              <p:ext uri="{D42A27DB-BD31-4B8C-83A1-F6EECF244321}">
                <p14:modId xmlns:p14="http://schemas.microsoft.com/office/powerpoint/2010/main" val="131276915"/>
              </p:ext>
            </p:extLst>
          </p:nvPr>
        </p:nvGraphicFramePr>
        <p:xfrm>
          <a:off x="2521258" y="2024109"/>
          <a:ext cx="7874493" cy="3906174"/>
        </p:xfrm>
        <a:graphic>
          <a:graphicData uri="http://schemas.openxmlformats.org/drawingml/2006/table">
            <a:tbl>
              <a:tblPr firstRow="1" firstCol="1" bandRow="1">
                <a:tableStyleId>{5C22544A-7EE6-4342-B048-85BDC9FD1C3A}</a:tableStyleId>
              </a:tblPr>
              <a:tblGrid>
                <a:gridCol w="2624528">
                  <a:extLst>
                    <a:ext uri="{9D8B030D-6E8A-4147-A177-3AD203B41FA5}">
                      <a16:colId xmlns:a16="http://schemas.microsoft.com/office/drawing/2014/main" val="1032965006"/>
                    </a:ext>
                  </a:extLst>
                </a:gridCol>
                <a:gridCol w="2624528">
                  <a:extLst>
                    <a:ext uri="{9D8B030D-6E8A-4147-A177-3AD203B41FA5}">
                      <a16:colId xmlns:a16="http://schemas.microsoft.com/office/drawing/2014/main" val="1719366065"/>
                    </a:ext>
                  </a:extLst>
                </a:gridCol>
                <a:gridCol w="2625437">
                  <a:extLst>
                    <a:ext uri="{9D8B030D-6E8A-4147-A177-3AD203B41FA5}">
                      <a16:colId xmlns:a16="http://schemas.microsoft.com/office/drawing/2014/main" val="1363047869"/>
                    </a:ext>
                  </a:extLst>
                </a:gridCol>
              </a:tblGrid>
              <a:tr h="575082">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Parameter</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FinFET</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CMOS</a:t>
                      </a:r>
                      <a:endParaRPr lang="en-IN"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55378751"/>
                  </a:ext>
                </a:extLst>
              </a:tr>
              <a:tr h="1017720">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Delay (S)</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17.21n</a:t>
                      </a:r>
                      <a:endParaRPr lang="en-IN"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367.7 n</a:t>
                      </a:r>
                      <a:endParaRPr lang="en-IN"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89702124"/>
                  </a:ext>
                </a:extLst>
              </a:tr>
              <a:tr h="1053569">
                <a:tc>
                  <a:txBody>
                    <a:bodyPr/>
                    <a:lstStyle/>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Power (avg)</a:t>
                      </a:r>
                      <a:endParaRPr lang="en-IN"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5.569 mw</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12.82 mw</a:t>
                      </a:r>
                      <a:endParaRPr lang="en-IN"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59187157"/>
                  </a:ext>
                </a:extLst>
              </a:tr>
              <a:tr h="1259803">
                <a:tc>
                  <a:txBody>
                    <a:bodyPr/>
                    <a:lstStyle/>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a:effectLst/>
                          <a:latin typeface="Times New Roman" panose="02020603050405020304" pitchFamily="18" charset="0"/>
                          <a:cs typeface="Times New Roman" panose="02020603050405020304" pitchFamily="18" charset="0"/>
                        </a:rPr>
                        <a:t>Figure of merit</a:t>
                      </a:r>
                      <a:endParaRPr lang="en-IN"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0.095 f   J/conversion rate</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cs typeface="Times New Roman" panose="02020603050405020304" pitchFamily="18" charset="0"/>
                      </a:endParaRPr>
                    </a:p>
                    <a:p>
                      <a:pPr algn="ctr">
                        <a:lnSpc>
                          <a:spcPct val="150000"/>
                        </a:lnSpc>
                        <a:spcAft>
                          <a:spcPts val="600"/>
                        </a:spcAft>
                        <a:tabLst>
                          <a:tab pos="228600" algn="l"/>
                        </a:tabLst>
                      </a:pPr>
                      <a:r>
                        <a:rPr lang="en-US" sz="1800" dirty="0">
                          <a:effectLst/>
                          <a:latin typeface="Times New Roman" panose="02020603050405020304" pitchFamily="18" charset="0"/>
                          <a:cs typeface="Times New Roman" panose="02020603050405020304" pitchFamily="18" charset="0"/>
                        </a:rPr>
                        <a:t>4.7 f   J/conversion rate</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33036665"/>
                  </a:ext>
                </a:extLst>
              </a:tr>
            </a:tbl>
          </a:graphicData>
        </a:graphic>
      </p:graphicFrame>
    </p:spTree>
    <p:extLst>
      <p:ext uri="{BB962C8B-B14F-4D97-AF65-F5344CB8AC3E}">
        <p14:creationId xmlns:p14="http://schemas.microsoft.com/office/powerpoint/2010/main" val="27727842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89846-A927-3846-418F-30A8247B2EA0}"/>
              </a:ext>
            </a:extLst>
          </p:cNvPr>
          <p:cNvSpPr>
            <a:spLocks noGrp="1"/>
          </p:cNvSpPr>
          <p:nvPr>
            <p:ph type="title"/>
          </p:nvPr>
        </p:nvSpPr>
        <p:spPr>
          <a:xfrm>
            <a:off x="1645921" y="624110"/>
            <a:ext cx="9858692" cy="772428"/>
          </a:xfrm>
        </p:spPr>
        <p:txBody>
          <a:bodyPr>
            <a:normAutofit/>
          </a:bodyPr>
          <a:lstStyle/>
          <a:p>
            <a:r>
              <a:rPr lang="en-IN" b="1" dirty="0">
                <a:solidFill>
                  <a:srgbClr val="C00000"/>
                </a:solidFill>
              </a:rPr>
              <a:t>MOSFET AND FinFET</a:t>
            </a:r>
          </a:p>
        </p:txBody>
      </p:sp>
      <p:sp>
        <p:nvSpPr>
          <p:cNvPr id="5" name="Content Placeholder 4">
            <a:extLst>
              <a:ext uri="{FF2B5EF4-FFF2-40B4-BE49-F238E27FC236}">
                <a16:creationId xmlns:a16="http://schemas.microsoft.com/office/drawing/2014/main" id="{A890C18B-5D33-C01B-E8A0-AFD51A336DC8}"/>
              </a:ext>
            </a:extLst>
          </p:cNvPr>
          <p:cNvSpPr>
            <a:spLocks noGrp="1"/>
          </p:cNvSpPr>
          <p:nvPr>
            <p:ph idx="1"/>
          </p:nvPr>
        </p:nvSpPr>
        <p:spPr>
          <a:xfrm>
            <a:off x="1645920" y="2133600"/>
            <a:ext cx="9858692" cy="3777622"/>
          </a:xfrm>
        </p:spPr>
        <p:txBody>
          <a:bodyPr/>
          <a:lstStyle/>
          <a:p>
            <a:pPr marL="0" indent="0">
              <a:buNone/>
            </a:pPr>
            <a:r>
              <a:rPr lang="en-IN" dirty="0"/>
              <a:t>                                                                                        </a:t>
            </a:r>
          </a:p>
        </p:txBody>
      </p:sp>
      <p:pic>
        <p:nvPicPr>
          <p:cNvPr id="7" name="Picture 2" descr="FinFET Physics">
            <a:extLst>
              <a:ext uri="{FF2B5EF4-FFF2-40B4-BE49-F238E27FC236}">
                <a16:creationId xmlns:a16="http://schemas.microsoft.com/office/drawing/2014/main" id="{5370D448-2F45-5E64-DCC0-48019C29E8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7301" y="2133600"/>
            <a:ext cx="5191214" cy="24384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3629DEF-C1ED-F586-93F0-0D5676024562}"/>
              </a:ext>
            </a:extLst>
          </p:cNvPr>
          <p:cNvSpPr txBox="1"/>
          <p:nvPr/>
        </p:nvSpPr>
        <p:spPr>
          <a:xfrm>
            <a:off x="7381702" y="2701636"/>
            <a:ext cx="4504290" cy="2677656"/>
          </a:xfrm>
          <a:prstGeom prst="rect">
            <a:avLst/>
          </a:prstGeom>
          <a:noFill/>
        </p:spPr>
        <p:txBody>
          <a:bodyPr wrap="square" rtlCol="0">
            <a:spAutoFit/>
          </a:bodyPr>
          <a:lstStyle/>
          <a:p>
            <a:pPr marL="457200" marR="0" lvl="0" indent="-368300" algn="just" rtl="0">
              <a:spcBef>
                <a:spcPts val="0"/>
              </a:spcBef>
              <a:spcAft>
                <a:spcPts val="0"/>
              </a:spcAft>
              <a:buSzPts val="2200"/>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FinFET is a Fin shaped field effect transistor in which the channel is above the substrate and the gate of the transistor wraps around the channel. Fin is the channel between drain and source.</a:t>
            </a:r>
          </a:p>
        </p:txBody>
      </p:sp>
      <p:sp>
        <p:nvSpPr>
          <p:cNvPr id="11" name="TextBox 10">
            <a:extLst>
              <a:ext uri="{FF2B5EF4-FFF2-40B4-BE49-F238E27FC236}">
                <a16:creationId xmlns:a16="http://schemas.microsoft.com/office/drawing/2014/main" id="{72F024D7-214F-3B37-9A15-FA5091AE25AF}"/>
              </a:ext>
            </a:extLst>
          </p:cNvPr>
          <p:cNvSpPr txBox="1"/>
          <p:nvPr/>
        </p:nvSpPr>
        <p:spPr>
          <a:xfrm>
            <a:off x="2027300" y="5015345"/>
            <a:ext cx="5191214" cy="1246495"/>
          </a:xfrm>
          <a:prstGeom prst="rect">
            <a:avLst/>
          </a:prstGeom>
          <a:noFill/>
        </p:spPr>
        <p:txBody>
          <a:bodyPr wrap="square" rtlCol="0">
            <a:spAutoFit/>
          </a:bodyPr>
          <a:lstStyle/>
          <a:p>
            <a:pPr marL="457200" marR="0" lvl="0" indent="-368300" algn="just" rtl="0">
              <a:spcBef>
                <a:spcPts val="0"/>
              </a:spcBef>
              <a:spcAft>
                <a:spcPts val="0"/>
              </a:spcAft>
              <a:buSzPts val="2200"/>
              <a:buFont typeface="Wingdings" panose="05000000000000000000" pitchFamily="2" charset="2"/>
              <a:buChar char="Ø"/>
            </a:pPr>
            <a:r>
              <a:rPr lang="en-US" sz="2400" b="0" i="0" dirty="0">
                <a:solidFill>
                  <a:schemeClr val="tx1"/>
                </a:solidFill>
                <a:effectLst/>
                <a:latin typeface="Times New Roman" panose="02020603050405020304" pitchFamily="18" charset="0"/>
                <a:cs typeface="Times New Roman" panose="02020603050405020304" pitchFamily="18" charset="0"/>
              </a:rPr>
              <a:t>MOSFETs are planar devices with metal, oxide, and semiconductors involved in their basic structure. </a:t>
            </a:r>
            <a:endParaRPr lang="en-US"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3746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7C851-6014-8EE5-509B-C05B7FC5D4A2}"/>
              </a:ext>
            </a:extLst>
          </p:cNvPr>
          <p:cNvSpPr>
            <a:spLocks noGrp="1"/>
          </p:cNvSpPr>
          <p:nvPr>
            <p:ph type="title"/>
          </p:nvPr>
        </p:nvSpPr>
        <p:spPr>
          <a:xfrm>
            <a:off x="1604357" y="624110"/>
            <a:ext cx="9900256" cy="689301"/>
          </a:xfrm>
        </p:spPr>
        <p:txBody>
          <a:bodyPr/>
          <a:lstStyle/>
          <a:p>
            <a:r>
              <a:rPr lang="en-US" sz="3600" b="1" dirty="0">
                <a:solidFill>
                  <a:schemeClr val="accent1"/>
                </a:solidFill>
                <a:latin typeface="Times New Roman" panose="02020603050405020304" pitchFamily="18" charset="0"/>
                <a:cs typeface="Times New Roman" panose="02020603050405020304" pitchFamily="18" charset="0"/>
              </a:rPr>
              <a:t>Application</a:t>
            </a:r>
            <a:endParaRPr lang="en-IN" b="1" dirty="0">
              <a:solidFill>
                <a:schemeClr val="accent1"/>
              </a:solidFill>
            </a:endParaRPr>
          </a:p>
        </p:txBody>
      </p:sp>
      <p:sp>
        <p:nvSpPr>
          <p:cNvPr id="3" name="Content Placeholder 2">
            <a:extLst>
              <a:ext uri="{FF2B5EF4-FFF2-40B4-BE49-F238E27FC236}">
                <a16:creationId xmlns:a16="http://schemas.microsoft.com/office/drawing/2014/main" id="{B70C63F7-FCDB-FC82-7A73-D032ADC119A2}"/>
              </a:ext>
            </a:extLst>
          </p:cNvPr>
          <p:cNvSpPr>
            <a:spLocks noGrp="1"/>
          </p:cNvSpPr>
          <p:nvPr>
            <p:ph idx="1"/>
          </p:nvPr>
        </p:nvSpPr>
        <p:spPr>
          <a:xfrm>
            <a:off x="1604357" y="1676400"/>
            <a:ext cx="9900256" cy="3777622"/>
          </a:xfrm>
        </p:spPr>
        <p:txBody>
          <a:bodyPr>
            <a:noAutofit/>
          </a:bodyPr>
          <a:lstStyle/>
          <a:p>
            <a:pPr algn="just"/>
            <a:r>
              <a:rPr lang="en-US" sz="2500" i="0" dirty="0">
                <a:solidFill>
                  <a:schemeClr val="tx1"/>
                </a:solidFill>
                <a:effectLst/>
                <a:latin typeface="Times New Roman" panose="02020603050405020304" pitchFamily="18" charset="0"/>
                <a:cs typeface="Times New Roman" panose="02020603050405020304" pitchFamily="18" charset="0"/>
              </a:rPr>
              <a:t>ADC is generally used in high frequency applications such as radar detection, wideband radio receivers, microwave and optical communications etc. Among several ADC converters Flash ADC is proposed due to its speed, accuracy and its simple logic for binary conversion.</a:t>
            </a:r>
          </a:p>
          <a:p>
            <a:pPr marL="0" indent="0">
              <a:buNone/>
            </a:pPr>
            <a:endParaRPr lang="en-IN" sz="2500" dirty="0">
              <a:latin typeface="Times New Roman" panose="02020603050405020304" pitchFamily="18" charset="0"/>
              <a:cs typeface="Times New Roman" panose="02020603050405020304" pitchFamily="18" charset="0"/>
            </a:endParaRPr>
          </a:p>
          <a:p>
            <a:endParaRPr lang="en-IN" sz="2500" dirty="0">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r>
              <a:rPr lang="en-US" sz="2500" i="0" dirty="0">
                <a:solidFill>
                  <a:schemeClr val="tx1"/>
                </a:solidFill>
                <a:effectLst/>
                <a:latin typeface="Times New Roman" panose="02020603050405020304" pitchFamily="18" charset="0"/>
                <a:cs typeface="Times New Roman" panose="02020603050405020304" pitchFamily="18" charset="0"/>
              </a:rPr>
              <a:t>Flash ADC applications:</a:t>
            </a:r>
          </a:p>
          <a:p>
            <a:pPr marR="0" lvl="0" indent="-457200" algn="just" rtl="0">
              <a:spcBef>
                <a:spcPts val="0"/>
              </a:spcBef>
              <a:spcAft>
                <a:spcPts val="0"/>
              </a:spcAft>
              <a:buSzPct val="100000"/>
              <a:buFont typeface="Wingdings" panose="05000000000000000000" pitchFamily="2" charset="2"/>
              <a:buChar char="§"/>
            </a:pPr>
            <a:r>
              <a:rPr lang="en-US" sz="2500" dirty="0">
                <a:solidFill>
                  <a:schemeClr val="tx1"/>
                </a:solidFill>
                <a:latin typeface="Times New Roman" panose="02020603050405020304" pitchFamily="18" charset="0"/>
                <a:cs typeface="Times New Roman" panose="02020603050405020304" pitchFamily="18" charset="0"/>
              </a:rPr>
              <a:t>Satellite Communication</a:t>
            </a:r>
          </a:p>
          <a:p>
            <a:pPr marR="0" lvl="0" indent="-457200" algn="just" rtl="0">
              <a:spcBef>
                <a:spcPts val="0"/>
              </a:spcBef>
              <a:spcAft>
                <a:spcPts val="0"/>
              </a:spcAft>
              <a:buSzPct val="100000"/>
              <a:buFont typeface="Wingdings" panose="05000000000000000000" pitchFamily="2" charset="2"/>
              <a:buChar char="§"/>
            </a:pPr>
            <a:r>
              <a:rPr lang="en-US" sz="2500" i="0" dirty="0">
                <a:solidFill>
                  <a:schemeClr val="tx1"/>
                </a:solidFill>
                <a:effectLst/>
                <a:latin typeface="Times New Roman" panose="02020603050405020304" pitchFamily="18" charset="0"/>
                <a:cs typeface="Times New Roman" panose="02020603050405020304" pitchFamily="18" charset="0"/>
              </a:rPr>
              <a:t>RADAR processing</a:t>
            </a:r>
          </a:p>
          <a:p>
            <a:pPr marR="0" lvl="0" indent="-457200" algn="just" rtl="0">
              <a:spcBef>
                <a:spcPts val="0"/>
              </a:spcBef>
              <a:spcAft>
                <a:spcPts val="0"/>
              </a:spcAft>
              <a:buSzPct val="100000"/>
              <a:buFont typeface="Wingdings" panose="05000000000000000000" pitchFamily="2" charset="2"/>
              <a:buChar char="§"/>
            </a:pPr>
            <a:r>
              <a:rPr lang="en-US" sz="2500" dirty="0">
                <a:solidFill>
                  <a:schemeClr val="tx1"/>
                </a:solidFill>
                <a:latin typeface="Times New Roman" panose="02020603050405020304" pitchFamily="18" charset="0"/>
                <a:cs typeface="Times New Roman" panose="02020603050405020304" pitchFamily="18" charset="0"/>
              </a:rPr>
              <a:t>Oscilloscope</a:t>
            </a:r>
            <a:endParaRPr lang="en-US" sz="2500"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p>
            <a:endParaRPr lang="en-IN" sz="2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42339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7C851-6014-8EE5-509B-C05B7FC5D4A2}"/>
              </a:ext>
            </a:extLst>
          </p:cNvPr>
          <p:cNvSpPr>
            <a:spLocks noGrp="1"/>
          </p:cNvSpPr>
          <p:nvPr>
            <p:ph type="title"/>
          </p:nvPr>
        </p:nvSpPr>
        <p:spPr>
          <a:xfrm>
            <a:off x="1604357" y="624110"/>
            <a:ext cx="9900256" cy="689301"/>
          </a:xfrm>
        </p:spPr>
        <p:txBody>
          <a:bodyPr/>
          <a:lstStyle/>
          <a:p>
            <a:r>
              <a:rPr lang="en-US" sz="3600" b="1" dirty="0">
                <a:solidFill>
                  <a:schemeClr val="accent1"/>
                </a:solidFill>
                <a:latin typeface="Times New Roman" panose="02020603050405020304" pitchFamily="18" charset="0"/>
                <a:cs typeface="Times New Roman" panose="02020603050405020304" pitchFamily="18" charset="0"/>
              </a:rPr>
              <a:t>Application</a:t>
            </a:r>
            <a:endParaRPr lang="en-IN" b="1" dirty="0">
              <a:solidFill>
                <a:schemeClr val="accent1"/>
              </a:solidFill>
            </a:endParaRPr>
          </a:p>
        </p:txBody>
      </p:sp>
      <p:sp>
        <p:nvSpPr>
          <p:cNvPr id="3" name="Content Placeholder 2">
            <a:extLst>
              <a:ext uri="{FF2B5EF4-FFF2-40B4-BE49-F238E27FC236}">
                <a16:creationId xmlns:a16="http://schemas.microsoft.com/office/drawing/2014/main" id="{B70C63F7-FCDB-FC82-7A73-D032ADC119A2}"/>
              </a:ext>
            </a:extLst>
          </p:cNvPr>
          <p:cNvSpPr>
            <a:spLocks noGrp="1"/>
          </p:cNvSpPr>
          <p:nvPr>
            <p:ph idx="1"/>
          </p:nvPr>
        </p:nvSpPr>
        <p:spPr>
          <a:xfrm>
            <a:off x="1604357" y="1826029"/>
            <a:ext cx="9900256" cy="3777622"/>
          </a:xfrm>
        </p:spPr>
        <p:txBody>
          <a:bodyPr>
            <a:normAutofit/>
          </a:bodyPr>
          <a:lstStyle/>
          <a:p>
            <a:pPr marL="228600" indent="0" algn="just" fontAlgn="base">
              <a:buClr>
                <a:schemeClr val="bg1"/>
              </a:buClr>
              <a:buNone/>
            </a:pPr>
            <a:r>
              <a:rPr lang="en-US" sz="2500" b="1" i="0" dirty="0">
                <a:solidFill>
                  <a:schemeClr val="tx1"/>
                </a:solidFill>
                <a:effectLst/>
                <a:latin typeface="Times New Roman" panose="02020603050405020304" pitchFamily="18" charset="0"/>
                <a:cs typeface="Times New Roman" panose="02020603050405020304" pitchFamily="18" charset="0"/>
              </a:rPr>
              <a:t>The applications of Johnson counter are :</a:t>
            </a:r>
          </a:p>
          <a:p>
            <a:pPr marL="228600" indent="0" algn="just" fontAlgn="base">
              <a:buClr>
                <a:schemeClr val="bg1"/>
              </a:buClr>
            </a:pPr>
            <a:endParaRPr lang="en-US" sz="2500" b="1" i="0" dirty="0">
              <a:solidFill>
                <a:schemeClr val="tx1"/>
              </a:solidFill>
              <a:effectLst/>
              <a:latin typeface="Times New Roman" panose="02020603050405020304" pitchFamily="18" charset="0"/>
              <a:cs typeface="Times New Roman" panose="02020603050405020304" pitchFamily="18" charset="0"/>
            </a:endParaRPr>
          </a:p>
          <a:p>
            <a:pPr marL="685800" indent="-457200" algn="just" fontAlgn="base">
              <a:buFont typeface="Wingdings" panose="05000000000000000000" pitchFamily="2" charset="2"/>
              <a:buChar char="§"/>
            </a:pPr>
            <a:r>
              <a:rPr lang="en-US" sz="2500" i="0" dirty="0">
                <a:solidFill>
                  <a:schemeClr val="tx1"/>
                </a:solidFill>
                <a:effectLst/>
                <a:latin typeface="Times New Roman" panose="02020603050405020304" pitchFamily="18" charset="0"/>
                <a:cs typeface="Times New Roman" panose="02020603050405020304" pitchFamily="18" charset="0"/>
              </a:rPr>
              <a:t>Johnson counters are used as frequency dividers and pattern recognizers.</a:t>
            </a:r>
          </a:p>
          <a:p>
            <a:pPr marL="685800" indent="-457200" algn="just" fontAlgn="base">
              <a:buFont typeface="Wingdings" panose="05000000000000000000" pitchFamily="2" charset="2"/>
              <a:buChar char="§"/>
            </a:pPr>
            <a:r>
              <a:rPr lang="en-US" sz="2500" i="0" dirty="0">
                <a:solidFill>
                  <a:schemeClr val="tx1"/>
                </a:solidFill>
                <a:effectLst/>
                <a:latin typeface="Times New Roman" panose="02020603050405020304" pitchFamily="18" charset="0"/>
                <a:cs typeface="Times New Roman" panose="02020603050405020304" pitchFamily="18" charset="0"/>
              </a:rPr>
              <a:t>It is used as a synchronous decade </a:t>
            </a:r>
            <a:r>
              <a:rPr lang="en-US" sz="2500" dirty="0">
                <a:solidFill>
                  <a:schemeClr val="tx1"/>
                </a:solidFill>
                <a:latin typeface="Times New Roman" panose="02020603050405020304" pitchFamily="18" charset="0"/>
                <a:cs typeface="Times New Roman" panose="02020603050405020304" pitchFamily="18" charset="0"/>
              </a:rPr>
              <a:t>counter </a:t>
            </a:r>
            <a:r>
              <a:rPr lang="en-US" sz="2500" i="0" dirty="0">
                <a:solidFill>
                  <a:schemeClr val="tx1"/>
                </a:solidFill>
                <a:effectLst/>
                <a:latin typeface="Times New Roman" panose="02020603050405020304" pitchFamily="18" charset="0"/>
                <a:cs typeface="Times New Roman" panose="02020603050405020304" pitchFamily="18" charset="0"/>
              </a:rPr>
              <a:t>and divider circuit</a:t>
            </a:r>
          </a:p>
          <a:p>
            <a:pPr marL="685800" indent="-457200" algn="just" fontAlgn="base">
              <a:buFont typeface="Wingdings" panose="05000000000000000000" pitchFamily="2" charset="2"/>
              <a:buChar char="§"/>
            </a:pPr>
            <a:r>
              <a:rPr lang="en-US" sz="2500" i="0" dirty="0">
                <a:solidFill>
                  <a:schemeClr val="tx1"/>
                </a:solidFill>
                <a:effectLst/>
                <a:latin typeface="Times New Roman" panose="02020603050405020304" pitchFamily="18" charset="0"/>
                <a:cs typeface="Times New Roman" panose="02020603050405020304" pitchFamily="18" charset="0"/>
              </a:rPr>
              <a:t>It can be used to create complicated finite state machines in hardware logic design.</a:t>
            </a:r>
          </a:p>
          <a:p>
            <a:pPr marL="685800" indent="-457200" algn="just" fontAlgn="base">
              <a:buFont typeface="Wingdings" panose="05000000000000000000" pitchFamily="2" charset="2"/>
              <a:buChar char="§"/>
            </a:pPr>
            <a:r>
              <a:rPr lang="en-US" sz="2500" i="0" dirty="0">
                <a:solidFill>
                  <a:schemeClr val="tx1"/>
                </a:solidFill>
                <a:effectLst/>
                <a:latin typeface="Times New Roman" panose="02020603050405020304" pitchFamily="18" charset="0"/>
                <a:cs typeface="Times New Roman" panose="02020603050405020304" pitchFamily="18" charset="0"/>
              </a:rPr>
              <a:t>The frequency of the clock signal is divided by varying their feedback.</a:t>
            </a:r>
          </a:p>
          <a:p>
            <a:pPr marL="0" indent="0">
              <a:buNone/>
            </a:pPr>
            <a:endParaRPr lang="en-IN" sz="2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669270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DE282-716B-4DCB-3079-BFE8CB542322}"/>
              </a:ext>
            </a:extLst>
          </p:cNvPr>
          <p:cNvSpPr>
            <a:spLocks noGrp="1"/>
          </p:cNvSpPr>
          <p:nvPr>
            <p:ph type="title"/>
          </p:nvPr>
        </p:nvSpPr>
        <p:spPr>
          <a:xfrm>
            <a:off x="1645920" y="614596"/>
            <a:ext cx="9858692" cy="664363"/>
          </a:xfrm>
        </p:spPr>
        <p:txBody>
          <a:bodyPr/>
          <a:lstStyle/>
          <a:p>
            <a:r>
              <a:rPr lang="en-IN" b="1" dirty="0">
                <a:solidFill>
                  <a:schemeClr val="accent1"/>
                </a:solidFill>
                <a:latin typeface="Times New Roman" panose="02020603050405020304" pitchFamily="18" charset="0"/>
                <a:cs typeface="Times New Roman" panose="02020603050405020304" pitchFamily="18" charset="0"/>
              </a:rPr>
              <a:t>Work Flow </a:t>
            </a:r>
          </a:p>
        </p:txBody>
      </p:sp>
      <p:sp>
        <p:nvSpPr>
          <p:cNvPr id="3" name="Content Placeholder 2">
            <a:extLst>
              <a:ext uri="{FF2B5EF4-FFF2-40B4-BE49-F238E27FC236}">
                <a16:creationId xmlns:a16="http://schemas.microsoft.com/office/drawing/2014/main" id="{CE0036EA-AB3A-F57B-AE10-CFE1114F1122}"/>
              </a:ext>
            </a:extLst>
          </p:cNvPr>
          <p:cNvSpPr>
            <a:spLocks noGrp="1"/>
          </p:cNvSpPr>
          <p:nvPr>
            <p:ph idx="1"/>
          </p:nvPr>
        </p:nvSpPr>
        <p:spPr>
          <a:xfrm>
            <a:off x="1645920" y="1729047"/>
            <a:ext cx="9858692" cy="4721629"/>
          </a:xfrm>
        </p:spPr>
        <p:txBody>
          <a:bodyPr>
            <a:noAutofit/>
          </a:bodyPr>
          <a:lstStyle/>
          <a:p>
            <a:pPr algn="just">
              <a:spcBef>
                <a:spcPts val="0"/>
              </a:spcBef>
            </a:pPr>
            <a:r>
              <a:rPr lang="en-US" sz="2500" dirty="0">
                <a:solidFill>
                  <a:schemeClr val="tx1"/>
                </a:solidFill>
                <a:latin typeface="Times New Roman" panose="02020603050405020304" pitchFamily="18" charset="0"/>
                <a:ea typeface="Times New Roman"/>
                <a:cs typeface="Times New Roman" panose="02020603050405020304" pitchFamily="18" charset="0"/>
                <a:sym typeface="Times New Roman"/>
              </a:rPr>
              <a:t>Sep-Oct: Paper survey, topic search, finalization, approval from guide.</a:t>
            </a:r>
          </a:p>
          <a:p>
            <a:pPr algn="just">
              <a:spcBef>
                <a:spcPts val="0"/>
              </a:spcBef>
            </a:pPr>
            <a:r>
              <a:rPr lang="en-US" sz="2500" dirty="0">
                <a:solidFill>
                  <a:schemeClr val="tx1"/>
                </a:solidFill>
                <a:latin typeface="Times New Roman" panose="02020603050405020304" pitchFamily="18" charset="0"/>
                <a:ea typeface="Times New Roman"/>
                <a:cs typeface="Times New Roman" panose="02020603050405020304" pitchFamily="18" charset="0"/>
                <a:sym typeface="Times New Roman"/>
              </a:rPr>
              <a:t>Nov: Start of the project work with literature survey.</a:t>
            </a:r>
          </a:p>
          <a:p>
            <a:pPr algn="just">
              <a:spcBef>
                <a:spcPts val="0"/>
              </a:spcBef>
            </a:pPr>
            <a:r>
              <a:rPr lang="en-IN" sz="2500" dirty="0">
                <a:solidFill>
                  <a:schemeClr val="tx1"/>
                </a:solidFill>
                <a:latin typeface="Times New Roman" panose="02020603050405020304" pitchFamily="18" charset="0"/>
                <a:ea typeface="Times New Roman"/>
                <a:cs typeface="Times New Roman" panose="02020603050405020304" pitchFamily="18" charset="0"/>
                <a:sym typeface="Times New Roman"/>
              </a:rPr>
              <a:t>Dec: Tool download </a:t>
            </a:r>
            <a:r>
              <a:rPr lang="en-US" sz="2500" dirty="0">
                <a:solidFill>
                  <a:schemeClr val="tx1"/>
                </a:solidFill>
                <a:latin typeface="Times New Roman" panose="02020603050405020304" pitchFamily="18" charset="0"/>
                <a:ea typeface="Times New Roman"/>
                <a:cs typeface="Times New Roman" panose="02020603050405020304" pitchFamily="18" charset="0"/>
                <a:sym typeface="Times New Roman"/>
              </a:rPr>
              <a:t>and practice of Cadence Tool.</a:t>
            </a:r>
          </a:p>
          <a:p>
            <a:pPr algn="just">
              <a:spcBef>
                <a:spcPts val="0"/>
              </a:spcBef>
            </a:pPr>
            <a:r>
              <a:rPr lang="en-IN" sz="2500" dirty="0">
                <a:solidFill>
                  <a:schemeClr val="tx1"/>
                </a:solidFill>
                <a:latin typeface="Times New Roman" panose="02020603050405020304" pitchFamily="18" charset="0"/>
                <a:ea typeface="Times New Roman"/>
                <a:cs typeface="Times New Roman" panose="02020603050405020304" pitchFamily="18" charset="0"/>
                <a:sym typeface="Times New Roman"/>
              </a:rPr>
              <a:t>Jan: Design of basic circuits for Flash ADC.</a:t>
            </a:r>
          </a:p>
          <a:p>
            <a:pPr algn="just">
              <a:spcBef>
                <a:spcPts val="0"/>
              </a:spcBef>
            </a:pPr>
            <a:r>
              <a:rPr lang="en-IN" sz="2500" dirty="0">
                <a:solidFill>
                  <a:schemeClr val="tx1"/>
                </a:solidFill>
                <a:latin typeface="Times New Roman" panose="02020603050405020304" pitchFamily="18" charset="0"/>
                <a:cs typeface="Times New Roman" panose="02020603050405020304" pitchFamily="18" charset="0"/>
              </a:rPr>
              <a:t>Feb: </a:t>
            </a:r>
            <a:r>
              <a:rPr lang="en-IN" sz="2500" dirty="0">
                <a:solidFill>
                  <a:schemeClr val="tx1"/>
                </a:solidFill>
                <a:latin typeface="Times New Roman" panose="02020603050405020304" pitchFamily="18" charset="0"/>
                <a:ea typeface="Times New Roman"/>
                <a:cs typeface="Times New Roman" panose="02020603050405020304" pitchFamily="18" charset="0"/>
                <a:sym typeface="Times New Roman"/>
              </a:rPr>
              <a:t>Design of basic circuit for Johnson Ring Counter.</a:t>
            </a:r>
            <a:endParaRPr lang="en-IN" sz="2500" dirty="0">
              <a:solidFill>
                <a:schemeClr val="tx1"/>
              </a:solidFill>
              <a:latin typeface="Times New Roman" panose="02020603050405020304" pitchFamily="18" charset="0"/>
              <a:cs typeface="Times New Roman" panose="02020603050405020304" pitchFamily="18" charset="0"/>
            </a:endParaRPr>
          </a:p>
          <a:p>
            <a:pPr algn="just">
              <a:spcBef>
                <a:spcPts val="0"/>
              </a:spcBef>
            </a:pPr>
            <a:r>
              <a:rPr lang="en-IN" sz="2500" dirty="0">
                <a:solidFill>
                  <a:schemeClr val="tx1"/>
                </a:solidFill>
                <a:latin typeface="Times New Roman" panose="02020603050405020304" pitchFamily="18" charset="0"/>
                <a:cs typeface="Times New Roman" panose="02020603050405020304" pitchFamily="18" charset="0"/>
              </a:rPr>
              <a:t>Mar: Design of cells for all the circuits we created.</a:t>
            </a:r>
          </a:p>
          <a:p>
            <a:pPr algn="just"/>
            <a:r>
              <a:rPr lang="en-IN" sz="2500" dirty="0">
                <a:solidFill>
                  <a:schemeClr val="tx1"/>
                </a:solidFill>
                <a:latin typeface="Times New Roman" panose="02020603050405020304" pitchFamily="18" charset="0"/>
                <a:cs typeface="Times New Roman" panose="02020603050405020304" pitchFamily="18" charset="0"/>
              </a:rPr>
              <a:t>Apr: FinFET Combining all the 4 DFF to develop Johnson Ring Counter. </a:t>
            </a:r>
          </a:p>
          <a:p>
            <a:pPr algn="just"/>
            <a:r>
              <a:rPr lang="en-IN" sz="2500" dirty="0">
                <a:solidFill>
                  <a:schemeClr val="tx1"/>
                </a:solidFill>
                <a:latin typeface="Times New Roman" panose="02020603050405020304" pitchFamily="18" charset="0"/>
                <a:cs typeface="Times New Roman" panose="02020603050405020304" pitchFamily="18" charset="0"/>
              </a:rPr>
              <a:t>May: Combining all the basic cells to develop Flash ADC.</a:t>
            </a:r>
          </a:p>
          <a:p>
            <a:pPr algn="just"/>
            <a:r>
              <a:rPr lang="en-IN" sz="2500" dirty="0">
                <a:solidFill>
                  <a:schemeClr val="tx1"/>
                </a:solidFill>
                <a:latin typeface="Times New Roman" panose="02020603050405020304" pitchFamily="18" charset="0"/>
                <a:cs typeface="Times New Roman" panose="02020603050405020304" pitchFamily="18" charset="0"/>
              </a:rPr>
              <a:t>June: Evaluating both combinational and sequential logic circuits in FinFET and Final submission.</a:t>
            </a:r>
          </a:p>
          <a:p>
            <a:pPr marL="0" indent="0" algn="just">
              <a:buNone/>
            </a:pPr>
            <a:endParaRPr lang="en-IN" sz="2500" dirty="0"/>
          </a:p>
        </p:txBody>
      </p:sp>
    </p:spTree>
    <p:extLst>
      <p:ext uri="{BB962C8B-B14F-4D97-AF65-F5344CB8AC3E}">
        <p14:creationId xmlns:p14="http://schemas.microsoft.com/office/powerpoint/2010/main" val="21975556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1A13B-A295-87E1-7003-CBD2FABDA348}"/>
              </a:ext>
            </a:extLst>
          </p:cNvPr>
          <p:cNvSpPr>
            <a:spLocks noGrp="1"/>
          </p:cNvSpPr>
          <p:nvPr>
            <p:ph type="title"/>
          </p:nvPr>
        </p:nvSpPr>
        <p:spPr>
          <a:xfrm>
            <a:off x="1629295" y="624110"/>
            <a:ext cx="9875317" cy="697614"/>
          </a:xfrm>
        </p:spPr>
        <p:txBody>
          <a:bodyPr/>
          <a:lstStyle/>
          <a:p>
            <a:r>
              <a:rPr lang="en-IN" b="1" dirty="0">
                <a:solidFill>
                  <a:schemeClr val="accent1"/>
                </a:solidFill>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DA9A9047-B80D-A175-6363-42CCD24342FC}"/>
              </a:ext>
            </a:extLst>
          </p:cNvPr>
          <p:cNvSpPr>
            <a:spLocks noGrp="1"/>
          </p:cNvSpPr>
          <p:nvPr>
            <p:ph idx="1"/>
          </p:nvPr>
        </p:nvSpPr>
        <p:spPr>
          <a:xfrm>
            <a:off x="1629294" y="1817715"/>
            <a:ext cx="9875317" cy="4865717"/>
          </a:xfrm>
        </p:spPr>
        <p:txBody>
          <a:bodyPr>
            <a:noAutofit/>
          </a:bodyPr>
          <a:lstStyle/>
          <a:p>
            <a:pPr marL="571500" lvl="0" indent="-342900" algn="just">
              <a:buFont typeface="+mj-lt"/>
              <a:buAutoNum type="arabicParenR"/>
            </a:pPr>
            <a:r>
              <a:rPr lang="en-US" dirty="0">
                <a:solidFill>
                  <a:schemeClr val="tx1"/>
                </a:solidFill>
                <a:latin typeface="Times New Roman" pitchFamily="18" charset="0"/>
                <a:cs typeface="Times New Roman" pitchFamily="18" charset="0"/>
              </a:rPr>
              <a:t>Mr. Tilak Kumar L, Chandan A, Chethan kumar K M, Dommeti Venkata Sai Krishna Vasanth, Hemant, “Power Efficient 4 Bit Flash ADC Using Cadence Tool”, International Research Journal of Engineering and Technology (IRJET), Volume: 09,(Issue: 07 e-ISSN: 2395-0056) p-ISSN: 2395-0072, 2022</a:t>
            </a:r>
          </a:p>
          <a:p>
            <a:pPr marL="571500" indent="-342900" algn="just">
              <a:buFont typeface="+mj-lt"/>
              <a:buAutoNum type="arabicParenR"/>
            </a:pPr>
            <a:r>
              <a:rPr lang="en-US" dirty="0">
                <a:solidFill>
                  <a:schemeClr val="tx1"/>
                </a:solidFill>
                <a:latin typeface="Times New Roman" pitchFamily="18" charset="0"/>
                <a:cs typeface="Times New Roman" pitchFamily="18" charset="0"/>
              </a:rPr>
              <a:t>Nirali Hemant Patel “Power Efficient 4-bit Flash ADC using Cadence Virtuoso” International Journal of Engineering Research &amp; Technology (IJERT) ISSN: 2278-0181 Vol. 10 Issue 03, 2019 </a:t>
            </a:r>
          </a:p>
          <a:p>
            <a:pPr marL="571500" indent="-342900" algn="just">
              <a:buFont typeface="+mj-lt"/>
              <a:buAutoNum type="arabicParenR"/>
            </a:pPr>
            <a:r>
              <a:rPr lang="en-US" dirty="0">
                <a:solidFill>
                  <a:schemeClr val="tx1"/>
                </a:solidFill>
                <a:latin typeface="Times New Roman" pitchFamily="18" charset="0"/>
                <a:cs typeface="Times New Roman" pitchFamily="18" charset="0"/>
              </a:rPr>
              <a:t>Vedura Appala Raju, B.V. R. Gowri “Johnson Counter Using Master Slave D Flip Flop” International Journal of Management, Technology And Engineering Volume 8, Issue XII, DECEMBER/2018 ISSN NO : 2249-7455, Volume 8, Issue XII </a:t>
            </a:r>
          </a:p>
          <a:p>
            <a:pPr marL="571500" lvl="0" indent="-342900" algn="just">
              <a:buFont typeface="+mj-lt"/>
              <a:buAutoNum type="arabicParenR"/>
            </a:pPr>
            <a:r>
              <a:rPr lang="en-US" dirty="0">
                <a:solidFill>
                  <a:schemeClr val="tx1"/>
                </a:solidFill>
                <a:latin typeface="Times New Roman" pitchFamily="18" charset="0"/>
                <a:cs typeface="Times New Roman" pitchFamily="18" charset="0"/>
              </a:rPr>
              <a:t>M Reddi Sekhar, P Uma, D Venkataramana Pushpalatha D Viswanada reddy “An efficient priority encoder &amp; decoder using 45nm FinFET technology”  JETIR March 2019, Volume 6, Issue 3 </a:t>
            </a:r>
          </a:p>
          <a:p>
            <a:pPr marL="571500" lvl="0" indent="-342900" algn="just">
              <a:buFont typeface="+mj-lt"/>
              <a:buAutoNum type="arabicParenR"/>
            </a:pPr>
            <a:r>
              <a:rPr lang="en-US" dirty="0">
                <a:solidFill>
                  <a:schemeClr val="tx1"/>
                </a:solidFill>
                <a:latin typeface="Times New Roman" pitchFamily="18" charset="0"/>
                <a:cs typeface="Times New Roman" pitchFamily="18" charset="0"/>
              </a:rPr>
              <a:t>Vasudeva G, Uma B V 22nm FINFET Based High Gain Wide Band Differential Amplifier “International journal of circuits, systems and signal processing” DOI: 10.46300/9106.2021.15.7 Volume 15, 2021.</a:t>
            </a:r>
          </a:p>
        </p:txBody>
      </p:sp>
    </p:spTree>
    <p:extLst>
      <p:ext uri="{BB962C8B-B14F-4D97-AF65-F5344CB8AC3E}">
        <p14:creationId xmlns:p14="http://schemas.microsoft.com/office/powerpoint/2010/main" val="19638847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IBM Research Unveils 'VTFET': A Revolutionary New Chip Architecture Which  is Two Times the Performance finFET - MarkTechPost">
            <a:extLst>
              <a:ext uri="{FF2B5EF4-FFF2-40B4-BE49-F238E27FC236}">
                <a16:creationId xmlns:a16="http://schemas.microsoft.com/office/drawing/2014/main" id="{79ADBB57-2586-49CE-7854-D5997C0918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252960" cy="816612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Thank You Images – Browse 218,287 Stock Photos, Vectors, and Video | Adobe  Stock">
            <a:extLst>
              <a:ext uri="{FF2B5EF4-FFF2-40B4-BE49-F238E27FC236}">
                <a16:creationId xmlns:a16="http://schemas.microsoft.com/office/drawing/2014/main" id="{8627BB07-4E46-4058-A2C9-8EDED78865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810" y="850900"/>
            <a:ext cx="514350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871 Any Questions Stock Photos - Free &amp; Royalty-Free Stock Photos from  Dreamstime">
            <a:extLst>
              <a:ext uri="{FF2B5EF4-FFF2-40B4-BE49-F238E27FC236}">
                <a16:creationId xmlns:a16="http://schemas.microsoft.com/office/drawing/2014/main" id="{8BD5D9DE-B102-680B-6751-ED7C6538F8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07776" y="4083060"/>
            <a:ext cx="5146717"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94314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5CCA6-698A-B23E-B0EF-10A9C8E859EB}"/>
              </a:ext>
            </a:extLst>
          </p:cNvPr>
          <p:cNvSpPr>
            <a:spLocks noGrp="1"/>
          </p:cNvSpPr>
          <p:nvPr>
            <p:ph type="title"/>
          </p:nvPr>
        </p:nvSpPr>
        <p:spPr/>
        <p:txBody>
          <a:bodyPr/>
          <a:lstStyle/>
          <a:p>
            <a:r>
              <a:rPr lang="en-US" dirty="0"/>
              <a:t>MosFET v/s FinFET</a:t>
            </a:r>
            <a:endParaRPr lang="en-IN" dirty="0"/>
          </a:p>
        </p:txBody>
      </p:sp>
      <p:sp>
        <p:nvSpPr>
          <p:cNvPr id="3" name="Content Placeholder 2">
            <a:extLst>
              <a:ext uri="{FF2B5EF4-FFF2-40B4-BE49-F238E27FC236}">
                <a16:creationId xmlns:a16="http://schemas.microsoft.com/office/drawing/2014/main" id="{083E51FF-CB4F-0B9C-7FE7-5F4EC0A677B3}"/>
              </a:ext>
            </a:extLst>
          </p:cNvPr>
          <p:cNvSpPr>
            <a:spLocks noGrp="1"/>
          </p:cNvSpPr>
          <p:nvPr>
            <p:ph idx="1"/>
          </p:nvPr>
        </p:nvSpPr>
        <p:spPr>
          <a:xfrm>
            <a:off x="774441" y="1371600"/>
            <a:ext cx="10730171" cy="5206482"/>
          </a:xfrm>
        </p:spPr>
        <p:txBody>
          <a:bodyPr>
            <a:noAutofit/>
          </a:bodyPr>
          <a:lstStyle/>
          <a:p>
            <a:pPr algn="just"/>
            <a:r>
              <a:rPr lang="en-US" sz="2000" dirty="0">
                <a:latin typeface="Times New Roman" panose="02020603050405020304" pitchFamily="18" charset="0"/>
                <a:cs typeface="Times New Roman" panose="02020603050405020304" pitchFamily="18" charset="0"/>
              </a:rPr>
              <a:t>MOSFETs and FinFETs are both types of transistors used in electronics. Here are some key differences between the two</a:t>
            </a:r>
          </a:p>
        </p:txBody>
      </p:sp>
      <p:graphicFrame>
        <p:nvGraphicFramePr>
          <p:cNvPr id="6" name="Table 6">
            <a:extLst>
              <a:ext uri="{FF2B5EF4-FFF2-40B4-BE49-F238E27FC236}">
                <a16:creationId xmlns:a16="http://schemas.microsoft.com/office/drawing/2014/main" id="{56FF4A5F-8DA9-D144-D8DD-F205333B4ABE}"/>
              </a:ext>
            </a:extLst>
          </p:cNvPr>
          <p:cNvGraphicFramePr>
            <a:graphicFrameLocks noGrp="1"/>
          </p:cNvGraphicFramePr>
          <p:nvPr>
            <p:extLst>
              <p:ext uri="{D42A27DB-BD31-4B8C-83A1-F6EECF244321}">
                <p14:modId xmlns:p14="http://schemas.microsoft.com/office/powerpoint/2010/main" val="95126406"/>
              </p:ext>
            </p:extLst>
          </p:nvPr>
        </p:nvGraphicFramePr>
        <p:xfrm>
          <a:off x="774441" y="2037419"/>
          <a:ext cx="11028938" cy="4724214"/>
        </p:xfrm>
        <a:graphic>
          <a:graphicData uri="http://schemas.openxmlformats.org/drawingml/2006/table">
            <a:tbl>
              <a:tblPr firstRow="1" bandRow="1">
                <a:tableStyleId>{5940675A-B579-460E-94D1-54222C63F5DA}</a:tableStyleId>
              </a:tblPr>
              <a:tblGrid>
                <a:gridCol w="2425959">
                  <a:extLst>
                    <a:ext uri="{9D8B030D-6E8A-4147-A177-3AD203B41FA5}">
                      <a16:colId xmlns:a16="http://schemas.microsoft.com/office/drawing/2014/main" val="1643520510"/>
                    </a:ext>
                  </a:extLst>
                </a:gridCol>
                <a:gridCol w="4134896">
                  <a:extLst>
                    <a:ext uri="{9D8B030D-6E8A-4147-A177-3AD203B41FA5}">
                      <a16:colId xmlns:a16="http://schemas.microsoft.com/office/drawing/2014/main" val="2578115264"/>
                    </a:ext>
                  </a:extLst>
                </a:gridCol>
                <a:gridCol w="4468083">
                  <a:extLst>
                    <a:ext uri="{9D8B030D-6E8A-4147-A177-3AD203B41FA5}">
                      <a16:colId xmlns:a16="http://schemas.microsoft.com/office/drawing/2014/main" val="165339721"/>
                    </a:ext>
                  </a:extLst>
                </a:gridCol>
              </a:tblGrid>
              <a:tr h="355261">
                <a:tc>
                  <a:txBody>
                    <a:bodyPr/>
                    <a:lstStyle/>
                    <a:p>
                      <a:pPr algn="ctr"/>
                      <a:r>
                        <a:rPr lang="en-IN" dirty="0"/>
                        <a:t>Parameters</a:t>
                      </a:r>
                    </a:p>
                  </a:txBody>
                  <a:tcPr/>
                </a:tc>
                <a:tc>
                  <a:txBody>
                    <a:bodyPr/>
                    <a:lstStyle/>
                    <a:p>
                      <a:r>
                        <a:rPr lang="en-IN" dirty="0"/>
                        <a:t>                  MosFET</a:t>
                      </a:r>
                    </a:p>
                  </a:txBody>
                  <a:tcPr/>
                </a:tc>
                <a:tc>
                  <a:txBody>
                    <a:bodyPr/>
                    <a:lstStyle/>
                    <a:p>
                      <a:pPr algn="ctr"/>
                      <a:r>
                        <a:rPr lang="en-IN" dirty="0"/>
                        <a:t>FinFET</a:t>
                      </a:r>
                    </a:p>
                  </a:txBody>
                  <a:tcPr/>
                </a:tc>
                <a:extLst>
                  <a:ext uri="{0D108BD9-81ED-4DB2-BD59-A6C34878D82A}">
                    <a16:rowId xmlns:a16="http://schemas.microsoft.com/office/drawing/2014/main" val="2579230256"/>
                  </a:ext>
                </a:extLst>
              </a:tr>
              <a:tr h="1307761">
                <a:tc>
                  <a:txBody>
                    <a:bodyPr/>
                    <a:lstStyle/>
                    <a:p>
                      <a:pPr algn="ctr"/>
                      <a:endParaRPr lang="en-IN" dirty="0"/>
                    </a:p>
                    <a:p>
                      <a:pPr algn="ctr"/>
                      <a:r>
                        <a:rPr lang="en-IN" sz="2000" dirty="0">
                          <a:latin typeface="Times New Roman" panose="02020603050405020304" pitchFamily="18" charset="0"/>
                          <a:cs typeface="Times New Roman" panose="02020603050405020304" pitchFamily="18" charset="0"/>
                        </a:rPr>
                        <a:t>Channel Control</a:t>
                      </a:r>
                    </a:p>
                  </a:txBody>
                  <a:tcPr/>
                </a:tc>
                <a:tc>
                  <a:txBody>
                    <a:bodyPr/>
                    <a:lstStyle/>
                    <a:p>
                      <a:r>
                        <a:rPr lang="en-IN" sz="2000" dirty="0">
                          <a:latin typeface="Times New Roman" panose="02020603050405020304" pitchFamily="18" charset="0"/>
                          <a:cs typeface="Times New Roman" panose="02020603050405020304" pitchFamily="18" charset="0"/>
                        </a:rPr>
                        <a:t>Channel is controlled by a single gate electrode</a:t>
                      </a:r>
                      <a:r>
                        <a:rPr lang="en-IN" sz="2000" dirty="0"/>
                        <a:t>.</a:t>
                      </a:r>
                    </a:p>
                  </a:txBody>
                  <a:tcPr/>
                </a:tc>
                <a:tc>
                  <a:txBody>
                    <a:bodyPr/>
                    <a:lstStyle/>
                    <a:p>
                      <a:pPr algn="just"/>
                      <a:r>
                        <a:rPr lang="en-US" dirty="0"/>
                        <a:t> </a:t>
                      </a:r>
                      <a:r>
                        <a:rPr lang="en-US" sz="2000" dirty="0">
                          <a:latin typeface="Times New Roman" panose="02020603050405020304" pitchFamily="18" charset="0"/>
                          <a:cs typeface="Times New Roman" panose="02020603050405020304" pitchFamily="18" charset="0"/>
                        </a:rPr>
                        <a:t>FinFETs have multiple gate electrodes that surround the channel on three sides, providing better channel control and reducing the leakage current.</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30083738"/>
                  </a:ext>
                </a:extLst>
              </a:tr>
              <a:tr h="781981">
                <a:tc>
                  <a:txBody>
                    <a:bodyPr/>
                    <a:lstStyle/>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    Channel Width</a:t>
                      </a:r>
                    </a:p>
                  </a:txBody>
                  <a:tcPr/>
                </a:tc>
                <a:tc>
                  <a:txBody>
                    <a:bodyPr/>
                    <a:lstStyle/>
                    <a:p>
                      <a:pPr algn="just"/>
                      <a:r>
                        <a:rPr lang="en-US" sz="2000" dirty="0">
                          <a:latin typeface="Times New Roman" panose="02020603050405020304" pitchFamily="18" charset="0"/>
                          <a:cs typeface="Times New Roman" panose="02020603050405020304" pitchFamily="18" charset="0"/>
                        </a:rPr>
                        <a:t>MOSFETs typically have a planar channel that is relatively wide.</a:t>
                      </a:r>
                      <a:endParaRPr lang="en-IN" sz="2000" dirty="0">
                        <a:latin typeface="Times New Roman" panose="02020603050405020304" pitchFamily="18" charset="0"/>
                        <a:cs typeface="Times New Roman" panose="02020603050405020304" pitchFamily="18" charset="0"/>
                      </a:endParaRPr>
                    </a:p>
                  </a:txBody>
                  <a:tcPr/>
                </a:tc>
                <a:tc>
                  <a:txBody>
                    <a:bodyPr/>
                    <a:lstStyle/>
                    <a:p>
                      <a:pPr algn="just"/>
                      <a:r>
                        <a:rPr lang="en-US" sz="2000" dirty="0">
                          <a:latin typeface="Times New Roman" panose="02020603050405020304" pitchFamily="18" charset="0"/>
                          <a:cs typeface="Times New Roman" panose="02020603050405020304" pitchFamily="18" charset="0"/>
                        </a:rPr>
                        <a:t>FinFETs have a vertical fin-like channel that is much narrower.</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369363141"/>
                  </a:ext>
                </a:extLst>
              </a:tr>
              <a:tr h="1013460">
                <a:tc>
                  <a:txBody>
                    <a:bodyPr/>
                    <a:lstStyle/>
                    <a:p>
                      <a:endParaRPr lang="en-IN" dirty="0"/>
                    </a:p>
                    <a:p>
                      <a:r>
                        <a:rPr lang="en-IN"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Power Consumption</a:t>
                      </a:r>
                    </a:p>
                  </a:txBody>
                  <a:tcPr/>
                </a:tc>
                <a:tc>
                  <a:txBody>
                    <a:bodyPr/>
                    <a:lstStyle/>
                    <a:p>
                      <a:pPr algn="just"/>
                      <a:r>
                        <a:rPr lang="en-IN" sz="2000" dirty="0">
                          <a:latin typeface="Times New Roman" panose="02020603050405020304" pitchFamily="18" charset="0"/>
                          <a:cs typeface="Times New Roman" panose="02020603050405020304" pitchFamily="18" charset="0"/>
                        </a:rPr>
                        <a:t>MOSFETs consumes more power than FinFETs.</a:t>
                      </a:r>
                    </a:p>
                  </a:txBody>
                  <a:tcPr/>
                </a:tc>
                <a:tc>
                  <a:txBody>
                    <a:bodyPr/>
                    <a:lstStyle/>
                    <a:p>
                      <a:pPr algn="just"/>
                      <a:r>
                        <a:rPr lang="en-US" sz="2000" dirty="0">
                          <a:latin typeface="Times New Roman" panose="02020603050405020304" pitchFamily="18" charset="0"/>
                          <a:cs typeface="Times New Roman" panose="02020603050405020304" pitchFamily="18" charset="0"/>
                        </a:rPr>
                        <a:t>FinFETs consume less power than MOSFETs, due to their better channel control and reduced leakage current.</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22971303"/>
                  </a:ext>
                </a:extLst>
              </a:tr>
              <a:tr h="1252373">
                <a:tc>
                  <a:txBody>
                    <a:bodyPr/>
                    <a:lstStyle/>
                    <a:p>
                      <a:endParaRPr lang="en-IN" dirty="0"/>
                    </a:p>
                    <a:p>
                      <a:pPr algn="just"/>
                      <a:r>
                        <a:rPr lang="en-IN" sz="2000" dirty="0">
                          <a:latin typeface="Times New Roman" panose="02020603050405020304" pitchFamily="18" charset="0"/>
                          <a:cs typeface="Times New Roman" panose="02020603050405020304" pitchFamily="18" charset="0"/>
                        </a:rPr>
                        <a:t>       Performance</a:t>
                      </a:r>
                    </a:p>
                  </a:txBody>
                  <a:tcPr/>
                </a:tc>
                <a:tc>
                  <a:txBody>
                    <a:bodyPr/>
                    <a:lstStyle/>
                    <a:p>
                      <a:r>
                        <a:rPr lang="en-IN" dirty="0"/>
                        <a:t>MOSFETs have lower performance compare to FinFETs.</a:t>
                      </a:r>
                    </a:p>
                  </a:txBody>
                  <a:tcPr/>
                </a:tc>
                <a:tc>
                  <a:txBody>
                    <a:bodyPr/>
                    <a:lstStyle/>
                    <a:p>
                      <a:r>
                        <a:rPr lang="en-US" sz="2000" dirty="0">
                          <a:latin typeface="Times New Roman" panose="02020603050405020304" pitchFamily="18" charset="0"/>
                          <a:cs typeface="Times New Roman" panose="02020603050405020304" pitchFamily="18" charset="0"/>
                        </a:rPr>
                        <a:t>FinFETs have better performance than MOSFETs in terms of speed, power consumption, and leakage current.</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52426956"/>
                  </a:ext>
                </a:extLst>
              </a:tr>
            </a:tbl>
          </a:graphicData>
        </a:graphic>
      </p:graphicFrame>
    </p:spTree>
    <p:extLst>
      <p:ext uri="{BB962C8B-B14F-4D97-AF65-F5344CB8AC3E}">
        <p14:creationId xmlns:p14="http://schemas.microsoft.com/office/powerpoint/2010/main" val="3056145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7B9C6-619A-18BD-D801-D35A783CDB23}"/>
              </a:ext>
            </a:extLst>
          </p:cNvPr>
          <p:cNvSpPr>
            <a:spLocks noGrp="1"/>
          </p:cNvSpPr>
          <p:nvPr>
            <p:ph type="title"/>
          </p:nvPr>
        </p:nvSpPr>
        <p:spPr>
          <a:xfrm>
            <a:off x="1753985" y="624110"/>
            <a:ext cx="9750627" cy="747490"/>
          </a:xfrm>
        </p:spPr>
        <p:txBody>
          <a:bodyPr>
            <a:normAutofit/>
          </a:bodyPr>
          <a:lstStyle/>
          <a:p>
            <a:pPr marL="0" marR="0" lvl="0" indent="0" rtl="0">
              <a:spcBef>
                <a:spcPts val="0"/>
              </a:spcBef>
              <a:spcAft>
                <a:spcPts val="0"/>
              </a:spcAft>
            </a:pPr>
            <a:r>
              <a:rPr lang="en-US" sz="3600" b="1" dirty="0">
                <a:solidFill>
                  <a:srgbClr val="C00000"/>
                </a:solidFill>
                <a:latin typeface="Times New Roman"/>
                <a:ea typeface="Times New Roman"/>
                <a:cs typeface="Times New Roman"/>
                <a:sym typeface="Times New Roman"/>
              </a:rPr>
              <a:t>Literature Survey</a:t>
            </a:r>
            <a:endParaRPr lang="en-IN" dirty="0">
              <a:solidFill>
                <a:srgbClr val="C00000"/>
              </a:solidFill>
            </a:endParaRPr>
          </a:p>
        </p:txBody>
      </p:sp>
      <p:graphicFrame>
        <p:nvGraphicFramePr>
          <p:cNvPr id="4" name="Table 2">
            <a:extLst>
              <a:ext uri="{FF2B5EF4-FFF2-40B4-BE49-F238E27FC236}">
                <a16:creationId xmlns:a16="http://schemas.microsoft.com/office/drawing/2014/main" id="{24954772-4B4D-E3B5-D45B-3BCC734BDD06}"/>
              </a:ext>
            </a:extLst>
          </p:cNvPr>
          <p:cNvGraphicFramePr>
            <a:graphicFrameLocks noGrp="1"/>
          </p:cNvGraphicFramePr>
          <p:nvPr>
            <p:extLst>
              <p:ext uri="{D42A27DB-BD31-4B8C-83A1-F6EECF244321}">
                <p14:modId xmlns:p14="http://schemas.microsoft.com/office/powerpoint/2010/main" val="302565598"/>
              </p:ext>
            </p:extLst>
          </p:nvPr>
        </p:nvGraphicFramePr>
        <p:xfrm>
          <a:off x="1928553" y="1305767"/>
          <a:ext cx="9576059" cy="5173255"/>
        </p:xfrm>
        <a:graphic>
          <a:graphicData uri="http://schemas.openxmlformats.org/drawingml/2006/table">
            <a:tbl>
              <a:tblPr firstRow="1" bandRow="1">
                <a:tableStyleId>{21E4AEA4-8DFA-4A89-87EB-49C32662AFE0}</a:tableStyleId>
              </a:tblPr>
              <a:tblGrid>
                <a:gridCol w="1038582">
                  <a:extLst>
                    <a:ext uri="{9D8B030D-6E8A-4147-A177-3AD203B41FA5}">
                      <a16:colId xmlns:a16="http://schemas.microsoft.com/office/drawing/2014/main" val="1038029584"/>
                    </a:ext>
                  </a:extLst>
                </a:gridCol>
                <a:gridCol w="3737009">
                  <a:extLst>
                    <a:ext uri="{9D8B030D-6E8A-4147-A177-3AD203B41FA5}">
                      <a16:colId xmlns:a16="http://schemas.microsoft.com/office/drawing/2014/main" val="3337588476"/>
                    </a:ext>
                  </a:extLst>
                </a:gridCol>
                <a:gridCol w="1118639">
                  <a:extLst>
                    <a:ext uri="{9D8B030D-6E8A-4147-A177-3AD203B41FA5}">
                      <a16:colId xmlns:a16="http://schemas.microsoft.com/office/drawing/2014/main" val="1981035026"/>
                    </a:ext>
                  </a:extLst>
                </a:gridCol>
                <a:gridCol w="3681829">
                  <a:extLst>
                    <a:ext uri="{9D8B030D-6E8A-4147-A177-3AD203B41FA5}">
                      <a16:colId xmlns:a16="http://schemas.microsoft.com/office/drawing/2014/main" val="2662595340"/>
                    </a:ext>
                  </a:extLst>
                </a:gridCol>
              </a:tblGrid>
              <a:tr h="326935">
                <a:tc>
                  <a:txBody>
                    <a:bodyPr/>
                    <a:lstStyle/>
                    <a:p>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Sl.no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Paper/Journal name</a:t>
                      </a:r>
                      <a:endParaRPr lang="en-IN" sz="15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Year</a:t>
                      </a:r>
                      <a:endParaRPr lang="en-IN" sz="15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Observations</a:t>
                      </a:r>
                      <a:endParaRPr lang="en-IN" sz="15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09991359"/>
                  </a:ext>
                </a:extLst>
              </a:tr>
              <a:tr h="1605224">
                <a:tc>
                  <a:txBody>
                    <a:bodyPr/>
                    <a:lstStyle/>
                    <a:p>
                      <a:endParaRPr lang="en-IN" sz="1500" b="0" dirty="0">
                        <a:solidFill>
                          <a:schemeClr val="tx1"/>
                        </a:solidFill>
                        <a:latin typeface="Times New Roman" panose="02020603050405020304" pitchFamily="18" charset="0"/>
                        <a:cs typeface="Times New Roman" panose="02020603050405020304" pitchFamily="18" charset="0"/>
                      </a:endParaRPr>
                    </a:p>
                    <a:p>
                      <a:endParaRPr lang="en-IN" dirty="0"/>
                    </a:p>
                    <a:p>
                      <a:r>
                        <a:rPr lang="en-IN" sz="1500" b="0" dirty="0">
                          <a:solidFill>
                            <a:schemeClr val="tx1"/>
                          </a:solidFill>
                          <a:latin typeface="Times New Roman" panose="02020603050405020304" pitchFamily="18" charset="0"/>
                          <a:cs typeface="Times New Roman" panose="02020603050405020304" pitchFamily="18" charset="0"/>
                        </a:rPr>
                        <a:t>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US" sz="1500" b="0" i="0" u="none" strike="noStrike" cap="none" dirty="0">
                          <a:solidFill>
                            <a:schemeClr val="tx1"/>
                          </a:solidFill>
                          <a:latin typeface="Times New Roman" panose="02020603050405020304" pitchFamily="18" charset="0"/>
                          <a:ea typeface="+mn-ea"/>
                          <a:cs typeface="Times New Roman" panose="02020603050405020304" pitchFamily="18" charset="0"/>
                          <a:sym typeface="Arial"/>
                        </a:rPr>
                        <a:t>Mr. Tilak Kumar L, Chandan A, Chethankumar K M, Dommeti Venkata Sai Krishna Vasanth, Hemant “Power Efficient 4 Bit Flash ADC Using Cadence Tool” International Research Journal of Engineering and Technology (IRJET) e-ISSN: 2395-0056</a:t>
                      </a:r>
                    </a:p>
                    <a:p>
                      <a:pPr algn="just"/>
                      <a:r>
                        <a:rPr lang="en-US" sz="1500" b="0" i="0" u="none" strike="noStrike" cap="none" dirty="0">
                          <a:solidFill>
                            <a:schemeClr val="tx1"/>
                          </a:solidFill>
                          <a:latin typeface="Times New Roman" panose="02020603050405020304" pitchFamily="18" charset="0"/>
                          <a:ea typeface="+mn-ea"/>
                          <a:cs typeface="Times New Roman" panose="02020603050405020304" pitchFamily="18" charset="0"/>
                          <a:sym typeface="Arial"/>
                        </a:rPr>
                        <a:t>p-ISSN: 2395-0072 Volume: 09 Issue: 07</a:t>
                      </a:r>
                      <a:endParaRPr lang="en-IN" sz="15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sz="1500" b="0" dirty="0">
                        <a:solidFill>
                          <a:schemeClr val="tx1"/>
                        </a:solidFill>
                        <a:latin typeface="Times New Roman" panose="02020603050405020304" pitchFamily="18" charset="0"/>
                        <a:cs typeface="Times New Roman" panose="02020603050405020304" pitchFamily="18" charset="0"/>
                      </a:endParaRPr>
                    </a:p>
                    <a:p>
                      <a:r>
                        <a:rPr lang="en-IN" sz="1500" b="0" dirty="0">
                          <a:solidFill>
                            <a:schemeClr val="tx1"/>
                          </a:solidFill>
                          <a:latin typeface="Times New Roman" panose="02020603050405020304" pitchFamily="18" charset="0"/>
                          <a:cs typeface="Times New Roman" panose="02020603050405020304" pitchFamily="18" charset="0"/>
                        </a:rPr>
                        <a:t> </a:t>
                      </a:r>
                    </a:p>
                    <a:p>
                      <a:endParaRPr lang="en-IN" sz="1500" b="0" dirty="0">
                        <a:solidFill>
                          <a:schemeClr val="tx1"/>
                        </a:solidFill>
                        <a:latin typeface="Times New Roman" panose="02020603050405020304" pitchFamily="18" charset="0"/>
                        <a:cs typeface="Times New Roman" panose="02020603050405020304" pitchFamily="18" charset="0"/>
                      </a:endParaRPr>
                    </a:p>
                    <a:p>
                      <a:r>
                        <a:rPr lang="en-IN" sz="1500" b="0" dirty="0">
                          <a:solidFill>
                            <a:schemeClr val="tx1"/>
                          </a:solidFill>
                          <a:latin typeface="Times New Roman" panose="02020603050405020304" pitchFamily="18" charset="0"/>
                          <a:cs typeface="Times New Roman" panose="02020603050405020304" pitchFamily="18" charset="0"/>
                        </a:rPr>
                        <a:t>    2022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just">
                        <a:buFont typeface="Wingdings" pitchFamily="2" charset="2"/>
                        <a:buChar char="q"/>
                      </a:pPr>
                      <a:r>
                        <a:rPr lang="en-US" sz="1500" b="0" i="0" u="none" strike="noStrike" cap="none" dirty="0">
                          <a:solidFill>
                            <a:schemeClr val="tx1"/>
                          </a:solidFill>
                          <a:latin typeface="Times New Roman" panose="02020603050405020304" pitchFamily="18" charset="0"/>
                          <a:ea typeface="+mn-ea"/>
                          <a:cs typeface="Times New Roman" panose="02020603050405020304" pitchFamily="18" charset="0"/>
                          <a:sym typeface="Arial"/>
                        </a:rPr>
                        <a:t> Of all ADC types, flash or parallel converters operate at the fastest speed.</a:t>
                      </a:r>
                    </a:p>
                    <a:p>
                      <a:pPr algn="just">
                        <a:buFont typeface="Wingdings" pitchFamily="2" charset="2"/>
                        <a:buChar char="q"/>
                      </a:pPr>
                      <a:r>
                        <a:rPr lang="en-US" sz="1500" b="0" i="0" u="none" strike="noStrike" cap="none" dirty="0">
                          <a:solidFill>
                            <a:schemeClr val="tx1"/>
                          </a:solidFill>
                          <a:latin typeface="Times New Roman" panose="02020603050405020304" pitchFamily="18" charset="0"/>
                          <a:ea typeface="+mn-ea"/>
                          <a:cs typeface="Times New Roman" panose="02020603050405020304" pitchFamily="18" charset="0"/>
                          <a:sym typeface="Arial"/>
                        </a:rPr>
                        <a:t> To boost performance while lowering power consumption, flash ADC design commonly plays a major part in other forms of ADCs</a:t>
                      </a:r>
                      <a:endParaRPr lang="en-IN" sz="15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2916202"/>
                  </a:ext>
                </a:extLst>
              </a:tr>
              <a:tr h="1605224">
                <a:tc>
                  <a:txBody>
                    <a:bodyPr/>
                    <a:lstStyle/>
                    <a:p>
                      <a:endParaRPr lang="en-IN" sz="1500" b="0" dirty="0">
                        <a:solidFill>
                          <a:schemeClr val="tx1"/>
                        </a:solidFill>
                        <a:latin typeface="Times New Roman" panose="02020603050405020304" pitchFamily="18" charset="0"/>
                        <a:cs typeface="Times New Roman" panose="02020603050405020304" pitchFamily="18" charset="0"/>
                      </a:endParaRPr>
                    </a:p>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dirty="0">
                          <a:solidFill>
                            <a:schemeClr val="tx1"/>
                          </a:solidFill>
                          <a:latin typeface="Times New Roman" panose="02020603050405020304" pitchFamily="18" charset="0"/>
                          <a:cs typeface="Times New Roman" panose="02020603050405020304" pitchFamily="18" charset="0"/>
                        </a:rPr>
                        <a:t>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An Efficient Priority Encoder&amp; Decoder Using 45nm FinFET Technology.</a:t>
                      </a:r>
                    </a:p>
                    <a:p>
                      <a:pPr algn="just"/>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M Reddi Sekhar, P Uma, D Venkataramana, B Pushpalatha 3D Viswanada Reddy, 1Electronics &amp; Communication Engineering, 1Aditya College of Engineering, Madanapalle, Chittoor Dist., A.P, India.</a:t>
                      </a:r>
                      <a:endParaRPr lang="en-IN" sz="15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sz="1500" b="0" dirty="0">
                        <a:solidFill>
                          <a:schemeClr val="tx1"/>
                        </a:solidFill>
                        <a:latin typeface="Times New Roman" panose="02020603050405020304" pitchFamily="18" charset="0"/>
                        <a:cs typeface="Times New Roman" panose="02020603050405020304" pitchFamily="18" charset="0"/>
                      </a:endParaRPr>
                    </a:p>
                    <a:p>
                      <a:endParaRPr lang="en-IN" sz="1500" b="0" dirty="0">
                        <a:solidFill>
                          <a:schemeClr val="tx1"/>
                        </a:solidFill>
                        <a:latin typeface="Times New Roman" panose="02020603050405020304" pitchFamily="18" charset="0"/>
                        <a:cs typeface="Times New Roman" panose="02020603050405020304" pitchFamily="18" charset="0"/>
                      </a:endParaRPr>
                    </a:p>
                    <a:p>
                      <a:r>
                        <a:rPr lang="en-IN" sz="1500" b="0" dirty="0">
                          <a:solidFill>
                            <a:schemeClr val="tx1"/>
                          </a:solidFill>
                          <a:latin typeface="Times New Roman" panose="02020603050405020304" pitchFamily="18" charset="0"/>
                          <a:cs typeface="Times New Roman" panose="02020603050405020304" pitchFamily="18" charset="0"/>
                        </a:rPr>
                        <a:t>    2019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buFont typeface="Wingdings" pitchFamily="2" charset="2"/>
                        <a:buChar char="q"/>
                      </a:pPr>
                      <a:r>
                        <a:rPr lang="en-IN" sz="1500" b="0" dirty="0">
                          <a:solidFill>
                            <a:schemeClr val="tx1"/>
                          </a:solidFill>
                          <a:latin typeface="Times New Roman" panose="02020603050405020304" pitchFamily="18" charset="0"/>
                          <a:cs typeface="Times New Roman" panose="02020603050405020304" pitchFamily="18" charset="0"/>
                        </a:rPr>
                        <a:t> Encoder and decoder are designed and compared between 45 nm CMOS and 32nm,65 nm FinFET Physical layout results implemented on SOC encounter tool is been observed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0716432"/>
                  </a:ext>
                </a:extLst>
              </a:tr>
              <a:tr h="1388301">
                <a:tc>
                  <a:txBody>
                    <a:bodyPr/>
                    <a:lstStyle/>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dirty="0">
                          <a:solidFill>
                            <a:schemeClr val="tx1"/>
                          </a:solidFill>
                          <a:latin typeface="Times New Roman" panose="02020603050405020304" pitchFamily="18" charset="0"/>
                          <a:cs typeface="Times New Roman" panose="02020603050405020304" pitchFamily="18" charset="0"/>
                        </a:rPr>
                        <a:t>    3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r>
                        <a:rPr lang="en-US" sz="1500" b="0" i="0" u="none" strike="noStrike" cap="none" dirty="0">
                          <a:solidFill>
                            <a:schemeClr val="tx1"/>
                          </a:solidFill>
                          <a:latin typeface="Times New Roman" panose="02020603050405020304" pitchFamily="18" charset="0"/>
                          <a:ea typeface="+mn-ea"/>
                          <a:cs typeface="Times New Roman" panose="02020603050405020304" pitchFamily="18" charset="0"/>
                          <a:sym typeface="Arial"/>
                        </a:rPr>
                        <a:t>Vedura Appala Raju, B.V. R. Gowri “Johnson Counter Using Master Slave D Flip Flop” International Journal of Management, Technology And Engineering Volume 8, Issue XII, DECEMBER/2018 ISSN NO : 2249-7455, Volume 8, Issue XII</a:t>
                      </a:r>
                      <a:endParaRPr lang="en-IN" sz="15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dirty="0">
                          <a:solidFill>
                            <a:schemeClr val="tx1"/>
                          </a:solidFill>
                          <a:latin typeface="Times New Roman" panose="02020603050405020304" pitchFamily="18" charset="0"/>
                          <a:cs typeface="Times New Roman" panose="02020603050405020304" pitchFamily="18" charset="0"/>
                        </a:rPr>
                        <a:t>       2018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just">
                        <a:buFont typeface="Wingdings" pitchFamily="2" charset="2"/>
                        <a:buChar char="q"/>
                      </a:pPr>
                      <a:r>
                        <a:rPr lang="en-US" sz="1500" b="0" i="0" u="none" strike="noStrike" cap="none" dirty="0">
                          <a:solidFill>
                            <a:schemeClr val="tx1"/>
                          </a:solidFill>
                          <a:latin typeface="Times New Roman" panose="02020603050405020304" pitchFamily="18" charset="0"/>
                          <a:ea typeface="+mn-ea"/>
                          <a:cs typeface="Times New Roman" panose="02020603050405020304" pitchFamily="18" charset="0"/>
                          <a:sym typeface="Arial"/>
                        </a:rPr>
                        <a:t> 4-bit Johnson counter is proposed which exhibits features like low power, high speed and cost efficient.</a:t>
                      </a:r>
                      <a:endParaRPr lang="en-IN" sz="15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36019260"/>
                  </a:ext>
                </a:extLst>
              </a:tr>
            </a:tbl>
          </a:graphicData>
        </a:graphic>
      </p:graphicFrame>
    </p:spTree>
    <p:extLst>
      <p:ext uri="{BB962C8B-B14F-4D97-AF65-F5344CB8AC3E}">
        <p14:creationId xmlns:p14="http://schemas.microsoft.com/office/powerpoint/2010/main" val="2141342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7B9C6-619A-18BD-D801-D35A783CDB23}"/>
              </a:ext>
            </a:extLst>
          </p:cNvPr>
          <p:cNvSpPr>
            <a:spLocks noGrp="1"/>
          </p:cNvSpPr>
          <p:nvPr>
            <p:ph type="title"/>
          </p:nvPr>
        </p:nvSpPr>
        <p:spPr>
          <a:xfrm>
            <a:off x="1753985" y="624110"/>
            <a:ext cx="9750627" cy="747490"/>
          </a:xfrm>
        </p:spPr>
        <p:txBody>
          <a:bodyPr>
            <a:normAutofit/>
          </a:bodyPr>
          <a:lstStyle/>
          <a:p>
            <a:pPr marL="0" marR="0" lvl="0" indent="0" rtl="0">
              <a:spcBef>
                <a:spcPts val="0"/>
              </a:spcBef>
              <a:spcAft>
                <a:spcPts val="0"/>
              </a:spcAft>
            </a:pPr>
            <a:r>
              <a:rPr lang="en-US" sz="3600" b="1" dirty="0">
                <a:solidFill>
                  <a:srgbClr val="C00000"/>
                </a:solidFill>
                <a:latin typeface="Times New Roman"/>
                <a:ea typeface="Times New Roman"/>
                <a:cs typeface="Times New Roman"/>
                <a:sym typeface="Times New Roman"/>
              </a:rPr>
              <a:t>Literature Survey</a:t>
            </a:r>
            <a:endParaRPr lang="en-IN" dirty="0">
              <a:solidFill>
                <a:srgbClr val="C00000"/>
              </a:solidFill>
            </a:endParaRPr>
          </a:p>
        </p:txBody>
      </p:sp>
      <p:graphicFrame>
        <p:nvGraphicFramePr>
          <p:cNvPr id="3" name="Table 4">
            <a:extLst>
              <a:ext uri="{FF2B5EF4-FFF2-40B4-BE49-F238E27FC236}">
                <a16:creationId xmlns:a16="http://schemas.microsoft.com/office/drawing/2014/main" id="{D9102409-B95F-01CB-CBE5-A4CA7C7B0CB0}"/>
              </a:ext>
            </a:extLst>
          </p:cNvPr>
          <p:cNvGraphicFramePr>
            <a:graphicFrameLocks noGrp="1"/>
          </p:cNvGraphicFramePr>
          <p:nvPr>
            <p:extLst>
              <p:ext uri="{D42A27DB-BD31-4B8C-83A1-F6EECF244321}">
                <p14:modId xmlns:p14="http://schemas.microsoft.com/office/powerpoint/2010/main" val="861931909"/>
              </p:ext>
            </p:extLst>
          </p:nvPr>
        </p:nvGraphicFramePr>
        <p:xfrm>
          <a:off x="1753985" y="1512916"/>
          <a:ext cx="9750627" cy="5275724"/>
        </p:xfrm>
        <a:graphic>
          <a:graphicData uri="http://schemas.openxmlformats.org/drawingml/2006/table">
            <a:tbl>
              <a:tblPr firstRow="1" bandRow="1">
                <a:tableStyleId>{21E4AEA4-8DFA-4A89-87EB-49C32662AFE0}</a:tableStyleId>
              </a:tblPr>
              <a:tblGrid>
                <a:gridCol w="821264">
                  <a:extLst>
                    <a:ext uri="{9D8B030D-6E8A-4147-A177-3AD203B41FA5}">
                      <a16:colId xmlns:a16="http://schemas.microsoft.com/office/drawing/2014/main" val="137025184"/>
                    </a:ext>
                  </a:extLst>
                </a:gridCol>
                <a:gridCol w="3272678">
                  <a:extLst>
                    <a:ext uri="{9D8B030D-6E8A-4147-A177-3AD203B41FA5}">
                      <a16:colId xmlns:a16="http://schemas.microsoft.com/office/drawing/2014/main" val="2636395211"/>
                    </a:ext>
                  </a:extLst>
                </a:gridCol>
                <a:gridCol w="1285213">
                  <a:extLst>
                    <a:ext uri="{9D8B030D-6E8A-4147-A177-3AD203B41FA5}">
                      <a16:colId xmlns:a16="http://schemas.microsoft.com/office/drawing/2014/main" val="3184434158"/>
                    </a:ext>
                  </a:extLst>
                </a:gridCol>
                <a:gridCol w="4371472">
                  <a:extLst>
                    <a:ext uri="{9D8B030D-6E8A-4147-A177-3AD203B41FA5}">
                      <a16:colId xmlns:a16="http://schemas.microsoft.com/office/drawing/2014/main" val="3722546111"/>
                    </a:ext>
                  </a:extLst>
                </a:gridCol>
              </a:tblGrid>
              <a:tr h="1115879">
                <a:tc>
                  <a:txBody>
                    <a:bodyPr/>
                    <a:lstStyle/>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Sl.no</a:t>
                      </a:r>
                      <a:endParaRPr lang="en-IN" sz="15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Paper/Journal name</a:t>
                      </a:r>
                      <a:endParaRPr lang="en-IN" sz="1500" b="0" dirty="0">
                        <a:solidFill>
                          <a:schemeClr val="tx1"/>
                        </a:solidFill>
                        <a:latin typeface="Times New Roman" panose="02020603050405020304" pitchFamily="18" charset="0"/>
                        <a:cs typeface="Times New Roman" panose="02020603050405020304" pitchFamily="18" charset="0"/>
                      </a:endParaRPr>
                    </a:p>
                    <a:p>
                      <a:endParaRPr lang="en-IN" sz="15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Year</a:t>
                      </a:r>
                      <a:endParaRPr lang="en-IN" sz="1500" b="0" dirty="0">
                        <a:solidFill>
                          <a:schemeClr val="tx1"/>
                        </a:solidFill>
                        <a:latin typeface="Times New Roman" panose="02020603050405020304" pitchFamily="18" charset="0"/>
                        <a:cs typeface="Times New Roman" panose="02020603050405020304" pitchFamily="18" charset="0"/>
                      </a:endParaRPr>
                    </a:p>
                    <a:p>
                      <a:endParaRPr lang="en-IN" sz="1500" b="0" dirty="0">
                        <a:solidFill>
                          <a:schemeClr val="tx1"/>
                        </a:solidFill>
                        <a:latin typeface="Times New Roman" panose="02020603050405020304" pitchFamily="18" charset="0"/>
                        <a:cs typeface="Times New Roman" panose="02020603050405020304" pitchFamily="18" charset="0"/>
                      </a:endParaRPr>
                    </a:p>
                  </a:txBody>
                  <a:tcPr/>
                </a:tc>
                <a:tc>
                  <a:txBody>
                    <a:bodyPr/>
                    <a:lstStyle/>
                    <a:p>
                      <a:endPar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endParaRPr>
                    </a:p>
                    <a:p>
                      <a:endPar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endParaRPr>
                    </a:p>
                    <a:p>
                      <a:r>
                        <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Observations</a:t>
                      </a:r>
                      <a:endParaRPr lang="en-IN" sz="15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06616444"/>
                  </a:ext>
                </a:extLst>
              </a:tr>
              <a:tr h="1396354">
                <a:tc>
                  <a:txBody>
                    <a:bodyPr/>
                    <a:lstStyle/>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dirty="0">
                          <a:solidFill>
                            <a:schemeClr val="tx1"/>
                          </a:solidFill>
                          <a:latin typeface="Times New Roman" panose="02020603050405020304" pitchFamily="18" charset="0"/>
                          <a:cs typeface="Times New Roman" panose="02020603050405020304" pitchFamily="18" charset="0"/>
                        </a:rPr>
                        <a:t>   4</a:t>
                      </a:r>
                    </a:p>
                  </a:txBody>
                  <a:tcPr/>
                </a:tc>
                <a:tc>
                  <a:txBody>
                    <a:bodyPr/>
                    <a:lstStyle/>
                    <a:p>
                      <a:pPr algn="just">
                        <a:lnSpc>
                          <a:spcPct val="150000"/>
                        </a:lnSpc>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Vasudeva G, Shankar, Girish J R,</a:t>
                      </a:r>
                      <a:endParaRPr lang="en-IN" sz="15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“Design of High-Performance CMOS Comparator using 90nm Technology”.</a:t>
                      </a:r>
                      <a:endParaRPr lang="en-IN" sz="15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5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endParaRPr lang="en-IN" sz="1500" b="0" dirty="0">
                        <a:solidFill>
                          <a:schemeClr val="tx1"/>
                        </a:solidFill>
                        <a:latin typeface="Times New Roman" panose="02020603050405020304" pitchFamily="18" charset="0"/>
                        <a:cs typeface="Times New Roman" panose="02020603050405020304" pitchFamily="18" charset="0"/>
                      </a:endParaRPr>
                    </a:p>
                    <a:p>
                      <a:endParaRPr lang="en-IN" sz="1500" b="0" dirty="0">
                        <a:solidFill>
                          <a:schemeClr val="tx1"/>
                        </a:solidFill>
                        <a:latin typeface="Times New Roman" panose="02020603050405020304" pitchFamily="18" charset="0"/>
                        <a:cs typeface="Times New Roman" panose="02020603050405020304" pitchFamily="18" charset="0"/>
                      </a:endParaRPr>
                    </a:p>
                    <a:p>
                      <a:endParaRPr lang="en-IN" sz="1500" b="0" dirty="0">
                        <a:solidFill>
                          <a:schemeClr val="tx1"/>
                        </a:solidFill>
                        <a:latin typeface="Times New Roman" panose="02020603050405020304" pitchFamily="18" charset="0"/>
                        <a:cs typeface="Times New Roman" panose="02020603050405020304" pitchFamily="18" charset="0"/>
                      </a:endParaRPr>
                    </a:p>
                    <a:p>
                      <a:r>
                        <a:rPr lang="en-IN" sz="1500" b="0" dirty="0">
                          <a:solidFill>
                            <a:schemeClr val="tx1"/>
                          </a:solidFill>
                          <a:latin typeface="Times New Roman" panose="02020603050405020304" pitchFamily="18" charset="0"/>
                          <a:cs typeface="Times New Roman" panose="02020603050405020304" pitchFamily="18" charset="0"/>
                        </a:rPr>
                        <a:t>     2016</a:t>
                      </a:r>
                    </a:p>
                  </a:txBody>
                  <a:tcPr/>
                </a:tc>
                <a:tc>
                  <a:txBody>
                    <a:bodyPr/>
                    <a:lstStyle/>
                    <a:p>
                      <a:pPr lvl="0" algn="just">
                        <a:buFont typeface="Wingdings" pitchFamily="2" charset="2"/>
                        <a:buChar char="q"/>
                      </a:pPr>
                      <a:r>
                        <a:rPr lang="en-US" sz="1500" b="0" i="0" u="none" strike="noStrike" cap="none" dirty="0">
                          <a:solidFill>
                            <a:schemeClr val="tx1"/>
                          </a:solidFill>
                          <a:latin typeface="Times New Roman" panose="02020603050405020304" pitchFamily="18" charset="0"/>
                          <a:ea typeface="+mn-ea"/>
                          <a:cs typeface="Times New Roman" panose="02020603050405020304" pitchFamily="18" charset="0"/>
                          <a:sym typeface="Arial"/>
                        </a:rPr>
                        <a:t> Proposed </a:t>
                      </a:r>
                      <a:r>
                        <a:rPr lang="en-US" sz="1500" kern="1200" dirty="0">
                          <a:solidFill>
                            <a:schemeClr val="dk1"/>
                          </a:solidFill>
                          <a:effectLst/>
                          <a:latin typeface="Times New Roman" panose="02020603050405020304" pitchFamily="18" charset="0"/>
                          <a:ea typeface="+mn-ea"/>
                          <a:cs typeface="Times New Roman" panose="02020603050405020304" pitchFamily="18" charset="0"/>
                        </a:rPr>
                        <a:t>a high-performance CMOS comparator with low offset voltage with high gain.</a:t>
                      </a:r>
                      <a:endParaRPr lang="en-IN" sz="15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0035655"/>
                  </a:ext>
                </a:extLst>
              </a:tr>
              <a:tr h="2272498">
                <a:tc>
                  <a:txBody>
                    <a:bodyPr/>
                    <a:lstStyle/>
                    <a:p>
                      <a:endParaRPr lang="en-IN" sz="1500" b="0" dirty="0">
                        <a:solidFill>
                          <a:schemeClr val="tx1"/>
                        </a:solidFill>
                        <a:latin typeface="Times New Roman" panose="02020603050405020304" pitchFamily="18" charset="0"/>
                        <a:cs typeface="Times New Roman" panose="02020603050405020304" pitchFamily="18" charset="0"/>
                      </a:endParaRPr>
                    </a:p>
                    <a:p>
                      <a:endParaRPr lang="en-IN" sz="1500" b="0" dirty="0">
                        <a:solidFill>
                          <a:schemeClr val="tx1"/>
                        </a:solidFill>
                        <a:latin typeface="Times New Roman" panose="02020603050405020304" pitchFamily="18" charset="0"/>
                        <a:cs typeface="Times New Roman" panose="02020603050405020304" pitchFamily="18" charset="0"/>
                      </a:endParaRPr>
                    </a:p>
                    <a:p>
                      <a:r>
                        <a:rPr lang="en-IN" sz="1500" b="0" dirty="0">
                          <a:solidFill>
                            <a:schemeClr val="tx1"/>
                          </a:solidFill>
                          <a:latin typeface="Times New Roman" panose="02020603050405020304" pitchFamily="18" charset="0"/>
                          <a:cs typeface="Times New Roman" panose="02020603050405020304" pitchFamily="18" charset="0"/>
                        </a:rPr>
                        <a:t>   5</a:t>
                      </a:r>
                    </a:p>
                  </a:txBody>
                  <a:tcPr/>
                </a:tc>
                <a:tc>
                  <a:txBody>
                    <a:bodyPr/>
                    <a:lstStyle/>
                    <a:p>
                      <a:pPr algn="just"/>
                      <a:r>
                        <a:rPr lang="en-US" sz="1500" b="0" i="0" u="none" strike="noStrike" cap="none" dirty="0">
                          <a:solidFill>
                            <a:schemeClr val="tx1"/>
                          </a:solidFill>
                          <a:latin typeface="Times New Roman" panose="02020603050405020304" pitchFamily="18" charset="0"/>
                          <a:ea typeface="+mn-ea"/>
                          <a:cs typeface="Times New Roman" panose="02020603050405020304" pitchFamily="18" charset="0"/>
                          <a:sym typeface="Arial"/>
                        </a:rPr>
                        <a:t>Shivali, Shobha Sharma, Amita Dev “Analysis of Various Master-Slave Configuration based D Flip-Flops” International Journal of Recent Technology and Engineering (IJRTE) ISSN: 2277-3878 (Online), Volume-8, Issue-1</a:t>
                      </a:r>
                      <a:endParaRPr lang="en-IN" sz="15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endParaRPr>
                    </a:p>
                  </a:txBody>
                  <a:tcPr/>
                </a:tc>
                <a:tc>
                  <a:txBody>
                    <a:bodyPr/>
                    <a:lstStyle/>
                    <a:p>
                      <a:r>
                        <a:rPr lang="en-IN" sz="1500" b="0" dirty="0">
                          <a:solidFill>
                            <a:schemeClr val="tx1"/>
                          </a:solidFill>
                          <a:latin typeface="Times New Roman" panose="02020603050405020304" pitchFamily="18" charset="0"/>
                          <a:cs typeface="Times New Roman" panose="02020603050405020304" pitchFamily="18" charset="0"/>
                        </a:rPr>
                        <a:t>  </a:t>
                      </a:r>
                    </a:p>
                    <a:p>
                      <a:endParaRPr lang="en-IN" sz="1500" b="0" dirty="0">
                        <a:solidFill>
                          <a:schemeClr val="tx1"/>
                        </a:solidFill>
                        <a:latin typeface="Times New Roman" panose="02020603050405020304" pitchFamily="18" charset="0"/>
                        <a:cs typeface="Times New Roman" panose="02020603050405020304" pitchFamily="18" charset="0"/>
                      </a:endParaRPr>
                    </a:p>
                    <a:p>
                      <a:r>
                        <a:rPr lang="en-IN" sz="1500" b="0" dirty="0">
                          <a:solidFill>
                            <a:schemeClr val="tx1"/>
                          </a:solidFill>
                          <a:latin typeface="Times New Roman" panose="02020603050405020304" pitchFamily="18" charset="0"/>
                          <a:cs typeface="Times New Roman" panose="02020603050405020304" pitchFamily="18" charset="0"/>
                        </a:rPr>
                        <a:t>  </a:t>
                      </a:r>
                    </a:p>
                    <a:p>
                      <a:r>
                        <a:rPr lang="en-IN" sz="1500" b="0" dirty="0">
                          <a:solidFill>
                            <a:schemeClr val="tx1"/>
                          </a:solidFill>
                          <a:latin typeface="Times New Roman" panose="02020603050405020304" pitchFamily="18" charset="0"/>
                          <a:cs typeface="Times New Roman" panose="02020603050405020304" pitchFamily="18" charset="0"/>
                        </a:rPr>
                        <a:t>       2019</a:t>
                      </a:r>
                    </a:p>
                  </a:txBody>
                  <a:tcPr/>
                </a:tc>
                <a:tc>
                  <a:txBody>
                    <a:bodyPr/>
                    <a:lstStyle/>
                    <a:p>
                      <a:pPr algn="just">
                        <a:buFont typeface="Wingdings" pitchFamily="2" charset="2"/>
                        <a:buChar char="q"/>
                      </a:pPr>
                      <a:r>
                        <a:rPr lang="en-US" sz="1500" b="0" i="0" u="none" strike="noStrike" cap="none" dirty="0">
                          <a:solidFill>
                            <a:schemeClr val="tx1"/>
                          </a:solidFill>
                          <a:latin typeface="Times New Roman" panose="02020603050405020304" pitchFamily="18" charset="0"/>
                          <a:ea typeface="+mn-ea"/>
                          <a:cs typeface="Times New Roman" panose="02020603050405020304" pitchFamily="18" charset="0"/>
                          <a:sym typeface="Arial"/>
                        </a:rPr>
                        <a:t> Enumerates review on various earlier proposed master slave configuration based D flip flop models.</a:t>
                      </a:r>
                      <a:endParaRPr lang="en-IN" sz="15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54466652"/>
                  </a:ext>
                </a:extLst>
              </a:tr>
            </a:tbl>
          </a:graphicData>
        </a:graphic>
      </p:graphicFrame>
    </p:spTree>
    <p:extLst>
      <p:ext uri="{BB962C8B-B14F-4D97-AF65-F5344CB8AC3E}">
        <p14:creationId xmlns:p14="http://schemas.microsoft.com/office/powerpoint/2010/main" val="1181723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1EA52-17B7-C80A-2F45-CD604EC9A96E}"/>
              </a:ext>
            </a:extLst>
          </p:cNvPr>
          <p:cNvSpPr>
            <a:spLocks noGrp="1"/>
          </p:cNvSpPr>
          <p:nvPr>
            <p:ph type="title"/>
          </p:nvPr>
        </p:nvSpPr>
        <p:spPr>
          <a:xfrm>
            <a:off x="1704109" y="624110"/>
            <a:ext cx="9800503" cy="747490"/>
          </a:xfrm>
        </p:spPr>
        <p:txBody>
          <a:bodyPr/>
          <a:lstStyle/>
          <a:p>
            <a:r>
              <a:rPr lang="en-US" sz="3600" b="1" dirty="0">
                <a:solidFill>
                  <a:srgbClr val="C00000"/>
                </a:solidFill>
                <a:latin typeface="Times New Roman"/>
                <a:ea typeface="Times New Roman"/>
                <a:cs typeface="Times New Roman"/>
                <a:sym typeface="Times New Roman"/>
              </a:rPr>
              <a:t>Problem Statement</a:t>
            </a:r>
            <a:endParaRPr lang="en-IN" dirty="0">
              <a:solidFill>
                <a:srgbClr val="C00000"/>
              </a:solidFill>
            </a:endParaRPr>
          </a:p>
        </p:txBody>
      </p:sp>
      <p:sp>
        <p:nvSpPr>
          <p:cNvPr id="3" name="Content Placeholder 2">
            <a:extLst>
              <a:ext uri="{FF2B5EF4-FFF2-40B4-BE49-F238E27FC236}">
                <a16:creationId xmlns:a16="http://schemas.microsoft.com/office/drawing/2014/main" id="{07BFA046-6BC2-6308-12BD-8D53FD210090}"/>
              </a:ext>
            </a:extLst>
          </p:cNvPr>
          <p:cNvSpPr>
            <a:spLocks noGrp="1"/>
          </p:cNvSpPr>
          <p:nvPr>
            <p:ph idx="1"/>
          </p:nvPr>
        </p:nvSpPr>
        <p:spPr>
          <a:xfrm>
            <a:off x="1704109" y="2133600"/>
            <a:ext cx="9800503" cy="3777622"/>
          </a:xfrm>
        </p:spPr>
        <p:txBody>
          <a:bodyPr>
            <a:normAutofit/>
          </a:bodyPr>
          <a:lstStyle/>
          <a:p>
            <a:pPr algn="just"/>
            <a:r>
              <a:rPr lang="en-US" sz="2400" dirty="0">
                <a:solidFill>
                  <a:schemeClr val="tx1"/>
                </a:solidFill>
                <a:latin typeface="Times New Roman"/>
                <a:ea typeface="Times New Roman"/>
                <a:cs typeface="Times New Roman"/>
                <a:sym typeface="Times New Roman"/>
              </a:rPr>
              <a:t>Scaling of CMOS transistors leads to reduction in size of IC (Integrated Circuit), also results in </a:t>
            </a:r>
            <a:r>
              <a:rPr lang="en-US" sz="2400" b="1" dirty="0">
                <a:solidFill>
                  <a:schemeClr val="tx1"/>
                </a:solidFill>
                <a:latin typeface="Times New Roman"/>
                <a:ea typeface="Times New Roman"/>
                <a:cs typeface="Times New Roman"/>
                <a:sym typeface="Times New Roman"/>
              </a:rPr>
              <a:t>short channel effects </a:t>
            </a:r>
            <a:r>
              <a:rPr lang="en-US" sz="2400" dirty="0">
                <a:solidFill>
                  <a:schemeClr val="tx1"/>
                </a:solidFill>
                <a:latin typeface="Times New Roman"/>
                <a:ea typeface="Times New Roman"/>
                <a:cs typeface="Times New Roman"/>
                <a:sym typeface="Times New Roman"/>
              </a:rPr>
              <a:t>if the scaling is done beyond nanometer.</a:t>
            </a:r>
          </a:p>
          <a:p>
            <a:pPr algn="just"/>
            <a:r>
              <a:rPr lang="en-US" sz="2400" dirty="0">
                <a:solidFill>
                  <a:schemeClr val="tx1"/>
                </a:solidFill>
                <a:latin typeface="Times New Roman"/>
                <a:ea typeface="Times New Roman"/>
                <a:cs typeface="Times New Roman"/>
                <a:sym typeface="Times New Roman"/>
              </a:rPr>
              <a:t>Short channel effect occurs when channel length approximately equal to charge region of source and drain. This causes rise in leakage current, mobility of carrier is reduced, threshold roll off and velocity saturation. </a:t>
            </a:r>
          </a:p>
          <a:p>
            <a:pPr marL="0" indent="0">
              <a:buNone/>
            </a:pP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715492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2064</TotalTime>
  <Words>2941</Words>
  <Application>Microsoft Office PowerPoint</Application>
  <PresentationFormat>Widescreen</PresentationFormat>
  <Paragraphs>452</Paragraphs>
  <Slides>54</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54</vt:i4>
      </vt:variant>
    </vt:vector>
  </HeadingPairs>
  <TitlesOfParts>
    <vt:vector size="64" baseType="lpstr">
      <vt:lpstr>Arial</vt:lpstr>
      <vt:lpstr>Calibri</vt:lpstr>
      <vt:lpstr>Calibri Light</vt:lpstr>
      <vt:lpstr>Century Gothic</vt:lpstr>
      <vt:lpstr>Poppins</vt:lpstr>
      <vt:lpstr>Times New Roman</vt:lpstr>
      <vt:lpstr>Wingdings</vt:lpstr>
      <vt:lpstr>Wingdings 3</vt:lpstr>
      <vt:lpstr>Wisp</vt:lpstr>
      <vt:lpstr>Office Theme</vt:lpstr>
      <vt:lpstr>PowerPoint Presentation</vt:lpstr>
      <vt:lpstr>Overview of the project presentation</vt:lpstr>
      <vt:lpstr>Introduction</vt:lpstr>
      <vt:lpstr>Introduction</vt:lpstr>
      <vt:lpstr>MOSFET AND FinFET</vt:lpstr>
      <vt:lpstr>MosFET v/s FinFET</vt:lpstr>
      <vt:lpstr>Literature Survey</vt:lpstr>
      <vt:lpstr>Literature Survey</vt:lpstr>
      <vt:lpstr>Problem Statement</vt:lpstr>
      <vt:lpstr>Objectives</vt:lpstr>
      <vt:lpstr>TOOLS USED</vt:lpstr>
      <vt:lpstr>Circuit Diagram </vt:lpstr>
      <vt:lpstr>Common Source Amplifier</vt:lpstr>
      <vt:lpstr>Differential Amplifier </vt:lpstr>
      <vt:lpstr>Comparator</vt:lpstr>
      <vt:lpstr>Priority Encoder (8:3)</vt:lpstr>
      <vt:lpstr>D Flip-flop</vt:lpstr>
      <vt:lpstr>Johnson Counter</vt:lpstr>
      <vt:lpstr>Results and discussions </vt:lpstr>
      <vt:lpstr>22nm CMOS Inverter</vt:lpstr>
      <vt:lpstr>22nm FinFET Inverter</vt:lpstr>
      <vt:lpstr>7nm CMOS Inverter </vt:lpstr>
      <vt:lpstr>Common Source Amplifier </vt:lpstr>
      <vt:lpstr>22nm CMOS Common Source Amplifier </vt:lpstr>
      <vt:lpstr>22nm FinFET Common Source Amplifier </vt:lpstr>
      <vt:lpstr>Differential Amplifier</vt:lpstr>
      <vt:lpstr>22nm CMOS Differential Amplifier</vt:lpstr>
      <vt:lpstr>22nm FinFET Differential Amplifier</vt:lpstr>
      <vt:lpstr>Priority Encoder (8:3) Schematic</vt:lpstr>
      <vt:lpstr>22nm CMOS 8:3 Priority Encoder Waveforms</vt:lpstr>
      <vt:lpstr>22nm FinFET 8:3 Priority Encoder Waveforms</vt:lpstr>
      <vt:lpstr>Comparator</vt:lpstr>
      <vt:lpstr>22nm CMOS Comparator</vt:lpstr>
      <vt:lpstr>22nm FinFET Comparator</vt:lpstr>
      <vt:lpstr>3-bit Flash ADC</vt:lpstr>
      <vt:lpstr>22nm CMOS 3-Bit Flash ADC</vt:lpstr>
      <vt:lpstr>22nm CMOS 3-Bit Flash ADC</vt:lpstr>
      <vt:lpstr>22nm FinFET 3-Bit Flash ADC</vt:lpstr>
      <vt:lpstr>22nm FinFET 3-Bit Flash ADC</vt:lpstr>
      <vt:lpstr>22nm FinFET 3-Bit Flash ADC</vt:lpstr>
      <vt:lpstr>22nm FinFET 3-Bit Flash ADC</vt:lpstr>
      <vt:lpstr>D Flip-Flop</vt:lpstr>
      <vt:lpstr>22nm CMOS D Flip-Flop</vt:lpstr>
      <vt:lpstr>22nm FinFET D Flip-Flop</vt:lpstr>
      <vt:lpstr>Johnson Counter</vt:lpstr>
      <vt:lpstr>22nm CMOS Johnson  Counter</vt:lpstr>
      <vt:lpstr>22nm FinFET Johnson  Counter</vt:lpstr>
      <vt:lpstr> Results of Johnson Counter</vt:lpstr>
      <vt:lpstr> Results of 3-Bit Flash ADC </vt:lpstr>
      <vt:lpstr>Application</vt:lpstr>
      <vt:lpstr>Application</vt:lpstr>
      <vt:lpstr>Work Flow </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Anjali Reddy</dc:creator>
  <cp:lastModifiedBy>Pavan M</cp:lastModifiedBy>
  <cp:revision>80</cp:revision>
  <dcterms:created xsi:type="dcterms:W3CDTF">2023-02-26T13:48:57Z</dcterms:created>
  <dcterms:modified xsi:type="dcterms:W3CDTF">2023-06-07T22:12:29Z</dcterms:modified>
</cp:coreProperties>
</file>

<file path=docProps/thumbnail.jpeg>
</file>